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37" r:id="rId2"/>
  </p:sldMasterIdLst>
  <p:notesMasterIdLst>
    <p:notesMasterId r:id="rId19"/>
  </p:notesMasterIdLst>
  <p:handoutMasterIdLst>
    <p:handoutMasterId r:id="rId20"/>
  </p:handoutMasterIdLst>
  <p:sldIdLst>
    <p:sldId id="367" r:id="rId3"/>
    <p:sldId id="412" r:id="rId4"/>
    <p:sldId id="371" r:id="rId5"/>
    <p:sldId id="382" r:id="rId6"/>
    <p:sldId id="370" r:id="rId7"/>
    <p:sldId id="375" r:id="rId8"/>
    <p:sldId id="372" r:id="rId9"/>
    <p:sldId id="410" r:id="rId10"/>
    <p:sldId id="373" r:id="rId11"/>
    <p:sldId id="393" r:id="rId12"/>
    <p:sldId id="413" r:id="rId13"/>
    <p:sldId id="379" r:id="rId14"/>
    <p:sldId id="414" r:id="rId15"/>
    <p:sldId id="406" r:id="rId16"/>
    <p:sldId id="380" r:id="rId17"/>
    <p:sldId id="391" r:id="rId18"/>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8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软用户" lastIdx="1" clrIdx="0">
    <p:extLst>
      <p:ext uri="{19B8F6BF-5375-455C-9EA6-DF929625EA0E}">
        <p15:presenceInfo xmlns:p15="http://schemas.microsoft.com/office/powerpoint/2012/main" userId="微软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EE9065"/>
    <a:srgbClr val="5F2705"/>
    <a:srgbClr val="EF3611"/>
    <a:srgbClr val="FF9966"/>
    <a:srgbClr val="AC141B"/>
    <a:srgbClr val="1E7F7F"/>
    <a:srgbClr val="953735"/>
    <a:srgbClr val="6B5B33"/>
    <a:srgbClr val="4BB0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81" autoAdjust="0"/>
    <p:restoredTop sz="79137" autoAdjust="0"/>
  </p:normalViewPr>
  <p:slideViewPr>
    <p:cSldViewPr>
      <p:cViewPr varScale="1">
        <p:scale>
          <a:sx n="90" d="100"/>
          <a:sy n="90" d="100"/>
        </p:scale>
        <p:origin x="2045" y="53"/>
      </p:cViewPr>
      <p:guideLst>
        <p:guide orient="horz" pos="1620"/>
        <p:guide pos="2181"/>
      </p:guideLst>
    </p:cSldViewPr>
  </p:slideViewPr>
  <p:outlineViewPr>
    <p:cViewPr>
      <p:scale>
        <a:sx n="33" d="100"/>
        <a:sy n="33" d="100"/>
      </p:scale>
      <p:origin x="0" y="-48"/>
    </p:cViewPr>
  </p:outlineViewPr>
  <p:notesTextViewPr>
    <p:cViewPr>
      <p:scale>
        <a:sx n="1" d="1"/>
        <a:sy n="1" d="1"/>
      </p:scale>
      <p:origin x="0" y="0"/>
    </p:cViewPr>
  </p:notesTextViewPr>
  <p:sorterViewPr>
    <p:cViewPr>
      <p:scale>
        <a:sx n="80" d="100"/>
        <a:sy n="80" d="100"/>
      </p:scale>
      <p:origin x="0" y="0"/>
    </p:cViewPr>
  </p:sorterViewPr>
  <p:notesViewPr>
    <p:cSldViewPr>
      <p:cViewPr varScale="1">
        <p:scale>
          <a:sx n="54" d="100"/>
          <a:sy n="54" d="100"/>
        </p:scale>
        <p:origin x="-2928" y="-84"/>
      </p:cViewPr>
      <p:guideLst>
        <p:guide orient="horz" pos="2880"/>
        <p:guide pos="218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历史行车速度分布图</a:t>
            </a:r>
          </a:p>
        </c:rich>
      </c:tx>
      <c:layout>
        <c:manualLayout>
          <c:xMode val="edge"/>
          <c:yMode val="edge"/>
          <c:x val="0.15662770213467056"/>
          <c:y val="8.601666234184596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20-30</c:v>
                </c:pt>
                <c:pt idx="1">
                  <c:v>30-40</c:v>
                </c:pt>
                <c:pt idx="2">
                  <c:v>40-50</c:v>
                </c:pt>
                <c:pt idx="3">
                  <c:v>60</c:v>
                </c:pt>
              </c:strCache>
            </c:strRef>
          </c:cat>
          <c:val>
            <c:numRef>
              <c:f>Sheet1!$B$2:$B$5</c:f>
              <c:numCache>
                <c:formatCode>General</c:formatCode>
                <c:ptCount val="4"/>
                <c:pt idx="0">
                  <c:v>10</c:v>
                </c:pt>
                <c:pt idx="1">
                  <c:v>30</c:v>
                </c:pt>
                <c:pt idx="2">
                  <c:v>35</c:v>
                </c:pt>
                <c:pt idx="3">
                  <c:v>10</c:v>
                </c:pt>
              </c:numCache>
            </c:numRef>
          </c:val>
          <c:extLst>
            <c:ext xmlns:c16="http://schemas.microsoft.com/office/drawing/2014/chart" uri="{C3380CC4-5D6E-409C-BE32-E72D297353CC}">
              <c16:uniqueId val="{00000000-E18D-4155-8C96-C0D34D493200}"/>
            </c:ext>
          </c:extLst>
        </c:ser>
        <c:ser>
          <c:idx val="1"/>
          <c:order val="1"/>
          <c:tx>
            <c:strRef>
              <c:f>Sheet1!$C$1</c:f>
              <c:strCache>
                <c:ptCount val="1"/>
                <c:pt idx="0">
                  <c:v>列1</c:v>
                </c:pt>
              </c:strCache>
            </c:strRef>
          </c:tx>
          <c:spPr>
            <a:solidFill>
              <a:schemeClr val="accent2"/>
            </a:solidFill>
            <a:ln>
              <a:noFill/>
            </a:ln>
            <a:effectLst/>
          </c:spPr>
          <c:invertIfNegative val="0"/>
          <c:cat>
            <c:strRef>
              <c:f>Sheet1!$A$2:$A$5</c:f>
              <c:strCache>
                <c:ptCount val="4"/>
                <c:pt idx="0">
                  <c:v>20-30</c:v>
                </c:pt>
                <c:pt idx="1">
                  <c:v>30-40</c:v>
                </c:pt>
                <c:pt idx="2">
                  <c:v>40-50</c:v>
                </c:pt>
                <c:pt idx="3">
                  <c:v>60</c:v>
                </c:pt>
              </c:strCache>
            </c:strRef>
          </c:cat>
          <c:val>
            <c:numRef>
              <c:f>Sheet1!$C$2:$C$5</c:f>
              <c:numCache>
                <c:formatCode>General</c:formatCode>
                <c:ptCount val="4"/>
              </c:numCache>
            </c:numRef>
          </c:val>
          <c:extLst>
            <c:ext xmlns:c16="http://schemas.microsoft.com/office/drawing/2014/chart" uri="{C3380CC4-5D6E-409C-BE32-E72D297353CC}">
              <c16:uniqueId val="{00000001-E18D-4155-8C96-C0D34D493200}"/>
            </c:ext>
          </c:extLst>
        </c:ser>
        <c:ser>
          <c:idx val="2"/>
          <c:order val="2"/>
          <c:tx>
            <c:strRef>
              <c:f>Sheet1!$D$1</c:f>
              <c:strCache>
                <c:ptCount val="1"/>
                <c:pt idx="0">
                  <c:v>列2</c:v>
                </c:pt>
              </c:strCache>
            </c:strRef>
          </c:tx>
          <c:spPr>
            <a:solidFill>
              <a:schemeClr val="accent3"/>
            </a:solidFill>
            <a:ln>
              <a:noFill/>
            </a:ln>
            <a:effectLst/>
          </c:spPr>
          <c:invertIfNegative val="0"/>
          <c:cat>
            <c:strRef>
              <c:f>Sheet1!$A$2:$A$5</c:f>
              <c:strCache>
                <c:ptCount val="4"/>
                <c:pt idx="0">
                  <c:v>20-30</c:v>
                </c:pt>
                <c:pt idx="1">
                  <c:v>30-40</c:v>
                </c:pt>
                <c:pt idx="2">
                  <c:v>40-50</c:v>
                </c:pt>
                <c:pt idx="3">
                  <c:v>60</c:v>
                </c:pt>
              </c:strCache>
            </c:strRef>
          </c:cat>
          <c:val>
            <c:numRef>
              <c:f>Sheet1!$D$2:$D$5</c:f>
              <c:numCache>
                <c:formatCode>General</c:formatCode>
                <c:ptCount val="4"/>
              </c:numCache>
            </c:numRef>
          </c:val>
          <c:extLst>
            <c:ext xmlns:c16="http://schemas.microsoft.com/office/drawing/2014/chart" uri="{C3380CC4-5D6E-409C-BE32-E72D297353CC}">
              <c16:uniqueId val="{00000002-E18D-4155-8C96-C0D34D493200}"/>
            </c:ext>
          </c:extLst>
        </c:ser>
        <c:dLbls>
          <c:showLegendKey val="0"/>
          <c:showVal val="0"/>
          <c:showCatName val="0"/>
          <c:showSerName val="0"/>
          <c:showPercent val="0"/>
          <c:showBubbleSize val="0"/>
        </c:dLbls>
        <c:gapWidth val="219"/>
        <c:overlap val="100"/>
        <c:axId val="311574816"/>
        <c:axId val="311580416"/>
      </c:barChart>
      <c:catAx>
        <c:axId val="311574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1580416"/>
        <c:crosses val="autoZero"/>
        <c:auto val="1"/>
        <c:lblAlgn val="ctr"/>
        <c:lblOffset val="100"/>
        <c:noMultiLvlLbl val="0"/>
      </c:catAx>
      <c:valAx>
        <c:axId val="311580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1574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当前行车速度分布图</a:t>
            </a:r>
          </a:p>
        </c:rich>
      </c:tx>
      <c:layout>
        <c:manualLayout>
          <c:xMode val="edge"/>
          <c:yMode val="edge"/>
          <c:x val="0.12374108367447591"/>
          <c:y val="0.1133384248730168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20-30</c:v>
                </c:pt>
                <c:pt idx="1">
                  <c:v>30-40</c:v>
                </c:pt>
                <c:pt idx="2">
                  <c:v>40-50</c:v>
                </c:pt>
                <c:pt idx="3">
                  <c:v>60</c:v>
                </c:pt>
              </c:strCache>
            </c:strRef>
          </c:cat>
          <c:val>
            <c:numRef>
              <c:f>Sheet1!$B$2:$B$5</c:f>
              <c:numCache>
                <c:formatCode>General</c:formatCode>
                <c:ptCount val="4"/>
                <c:pt idx="0">
                  <c:v>60</c:v>
                </c:pt>
                <c:pt idx="1">
                  <c:v>25</c:v>
                </c:pt>
                <c:pt idx="2">
                  <c:v>20</c:v>
                </c:pt>
                <c:pt idx="3">
                  <c:v>10</c:v>
                </c:pt>
              </c:numCache>
            </c:numRef>
          </c:val>
          <c:extLst>
            <c:ext xmlns:c16="http://schemas.microsoft.com/office/drawing/2014/chart" uri="{C3380CC4-5D6E-409C-BE32-E72D297353CC}">
              <c16:uniqueId val="{00000000-FCAE-445F-87F7-E9B166074A81}"/>
            </c:ext>
          </c:extLst>
        </c:ser>
        <c:ser>
          <c:idx val="1"/>
          <c:order val="1"/>
          <c:tx>
            <c:strRef>
              <c:f>Sheet1!$C$1</c:f>
              <c:strCache>
                <c:ptCount val="1"/>
                <c:pt idx="0">
                  <c:v>列1</c:v>
                </c:pt>
              </c:strCache>
            </c:strRef>
          </c:tx>
          <c:spPr>
            <a:solidFill>
              <a:schemeClr val="accent2"/>
            </a:solidFill>
            <a:ln>
              <a:noFill/>
            </a:ln>
            <a:effectLst/>
          </c:spPr>
          <c:invertIfNegative val="0"/>
          <c:cat>
            <c:strRef>
              <c:f>Sheet1!$A$2:$A$5</c:f>
              <c:strCache>
                <c:ptCount val="4"/>
                <c:pt idx="0">
                  <c:v>20-30</c:v>
                </c:pt>
                <c:pt idx="1">
                  <c:v>30-40</c:v>
                </c:pt>
                <c:pt idx="2">
                  <c:v>40-50</c:v>
                </c:pt>
                <c:pt idx="3">
                  <c:v>60</c:v>
                </c:pt>
              </c:strCache>
            </c:strRef>
          </c:cat>
          <c:val>
            <c:numRef>
              <c:f>Sheet1!$C$2:$C$5</c:f>
              <c:numCache>
                <c:formatCode>General</c:formatCode>
                <c:ptCount val="4"/>
              </c:numCache>
            </c:numRef>
          </c:val>
          <c:extLst>
            <c:ext xmlns:c16="http://schemas.microsoft.com/office/drawing/2014/chart" uri="{C3380CC4-5D6E-409C-BE32-E72D297353CC}">
              <c16:uniqueId val="{00000001-FCAE-445F-87F7-E9B166074A81}"/>
            </c:ext>
          </c:extLst>
        </c:ser>
        <c:ser>
          <c:idx val="2"/>
          <c:order val="2"/>
          <c:tx>
            <c:strRef>
              <c:f>Sheet1!$D$1</c:f>
              <c:strCache>
                <c:ptCount val="1"/>
                <c:pt idx="0">
                  <c:v>列2</c:v>
                </c:pt>
              </c:strCache>
            </c:strRef>
          </c:tx>
          <c:spPr>
            <a:solidFill>
              <a:schemeClr val="accent3"/>
            </a:solidFill>
            <a:ln>
              <a:noFill/>
            </a:ln>
            <a:effectLst/>
          </c:spPr>
          <c:invertIfNegative val="0"/>
          <c:cat>
            <c:strRef>
              <c:f>Sheet1!$A$2:$A$5</c:f>
              <c:strCache>
                <c:ptCount val="4"/>
                <c:pt idx="0">
                  <c:v>20-30</c:v>
                </c:pt>
                <c:pt idx="1">
                  <c:v>30-40</c:v>
                </c:pt>
                <c:pt idx="2">
                  <c:v>40-50</c:v>
                </c:pt>
                <c:pt idx="3">
                  <c:v>60</c:v>
                </c:pt>
              </c:strCache>
            </c:strRef>
          </c:cat>
          <c:val>
            <c:numRef>
              <c:f>Sheet1!$D$2:$D$5</c:f>
              <c:numCache>
                <c:formatCode>General</c:formatCode>
                <c:ptCount val="4"/>
              </c:numCache>
            </c:numRef>
          </c:val>
          <c:extLst>
            <c:ext xmlns:c16="http://schemas.microsoft.com/office/drawing/2014/chart" uri="{C3380CC4-5D6E-409C-BE32-E72D297353CC}">
              <c16:uniqueId val="{00000002-FCAE-445F-87F7-E9B166074A81}"/>
            </c:ext>
          </c:extLst>
        </c:ser>
        <c:dLbls>
          <c:showLegendKey val="0"/>
          <c:showVal val="0"/>
          <c:showCatName val="0"/>
          <c:showSerName val="0"/>
          <c:showPercent val="0"/>
          <c:showBubbleSize val="0"/>
        </c:dLbls>
        <c:gapWidth val="219"/>
        <c:overlap val="100"/>
        <c:axId val="267218128"/>
        <c:axId val="326432720"/>
      </c:barChart>
      <c:catAx>
        <c:axId val="267218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6432720"/>
        <c:crosses val="autoZero"/>
        <c:auto val="1"/>
        <c:lblAlgn val="ctr"/>
        <c:lblOffset val="100"/>
        <c:noMultiLvlLbl val="0"/>
      </c:catAx>
      <c:valAx>
        <c:axId val="326432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672181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96"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9097"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FEE92A-351D-40E1-AB14-A75ED425E187}" type="datetimeFigureOut">
              <a:rPr lang="zh-CN" altLang="en-US" smtClean="0"/>
              <a:t>2020/10/17</a:t>
            </a:fld>
            <a:endParaRPr lang="zh-CN" altLang="en-US"/>
          </a:p>
        </p:txBody>
      </p:sp>
      <p:sp>
        <p:nvSpPr>
          <p:cNvPr id="1049098"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9099"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5F740D-96A2-4A24-BEBA-BAD1C9CF9964}" type="slidenum">
              <a:rPr lang="zh-CN" altLang="en-US" smtClean="0"/>
              <a:t>‹#›</a:t>
            </a:fld>
            <a:endParaRPr lang="zh-CN" altLang="en-US"/>
          </a:p>
        </p:txBody>
      </p:sp>
    </p:spTree>
    <p:extLst>
      <p:ext uri="{BB962C8B-B14F-4D97-AF65-F5344CB8AC3E}">
        <p14:creationId xmlns:p14="http://schemas.microsoft.com/office/powerpoint/2010/main" val="18860651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90"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1049091"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E3ADC0-6367-4B81-B0D6-95DD7875B6D5}" type="datetimeFigureOut">
              <a:rPr lang="zh-CN" altLang="en-US" smtClean="0"/>
              <a:t>2020/10/17</a:t>
            </a:fld>
            <a:endParaRPr lang="zh-CN" altLang="en-US"/>
          </a:p>
        </p:txBody>
      </p:sp>
      <p:sp>
        <p:nvSpPr>
          <p:cNvPr id="1049092"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093"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094"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1049095"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60114-6741-4C31-A43A-E26B0078069E}" type="slidenum">
              <a:rPr lang="zh-CN" altLang="en-US" smtClean="0"/>
              <a:t>‹#›</a:t>
            </a:fld>
            <a:endParaRPr lang="zh-CN" altLang="en-US"/>
          </a:p>
        </p:txBody>
      </p:sp>
    </p:spTree>
    <p:extLst>
      <p:ext uri="{BB962C8B-B14F-4D97-AF65-F5344CB8AC3E}">
        <p14:creationId xmlns:p14="http://schemas.microsoft.com/office/powerpoint/2010/main" val="154829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DDAD002-33DB-4DFE-984A-E111482EF0E8}" type="slidenum">
              <a:rPr lang="de-DE" altLang="zh-CN">
                <a:solidFill>
                  <a:srgbClr val="000000"/>
                </a:solidFill>
                <a:ea typeface="方正大黑简体" pitchFamily="65" charset="-122"/>
              </a:rPr>
              <a:pPr>
                <a:spcBef>
                  <a:spcPct val="0"/>
                </a:spcBef>
              </a:pPr>
              <a:t>1</a:t>
            </a:fld>
            <a:endParaRPr lang="de-DE" altLang="zh-CN">
              <a:solidFill>
                <a:srgbClr val="000000"/>
              </a:solidFill>
              <a:ea typeface="方正大黑简体" pitchFamily="65" charset="-122"/>
            </a:endParaRPr>
          </a:p>
        </p:txBody>
      </p:sp>
      <p:sp>
        <p:nvSpPr>
          <p:cNvPr id="22531" name="Rectangle 2"/>
          <p:cNvSpPr>
            <a:spLocks noGrp="1" noRot="1" noChangeAspect="1" noChangeArrowheads="1" noTextEdit="1"/>
          </p:cNvSpPr>
          <p:nvPr>
            <p:ph type="sldImg"/>
          </p:nvPr>
        </p:nvSpPr>
        <p:spPr>
          <a:xfrm>
            <a:off x="1143000" y="685800"/>
            <a:ext cx="4573588" cy="3430588"/>
          </a:xfrm>
          <a:ln/>
        </p:spPr>
      </p:sp>
      <p:sp>
        <p:nvSpPr>
          <p:cNvPr id="225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各位评委老师，大家</a:t>
            </a:r>
            <a:r>
              <a:rPr lang="zh-CN" altLang="en-US" sz="1200" kern="1200" dirty="0">
                <a:solidFill>
                  <a:schemeClr val="tx1"/>
                </a:solidFill>
                <a:effectLst/>
                <a:latin typeface="+mn-lt"/>
                <a:ea typeface="+mn-ea"/>
                <a:cs typeface="+mn-cs"/>
              </a:rPr>
              <a:t>上午</a:t>
            </a:r>
            <a:r>
              <a:rPr lang="zh-CN" altLang="zh-CN" sz="1200" kern="1200" dirty="0">
                <a:solidFill>
                  <a:schemeClr val="tx1"/>
                </a:solidFill>
                <a:effectLst/>
                <a:latin typeface="+mn-lt"/>
                <a:ea typeface="+mn-ea"/>
                <a:cs typeface="+mn-cs"/>
              </a:rPr>
              <a:t>好。我是</a:t>
            </a:r>
            <a:r>
              <a:rPr lang="zh-CN" altLang="en-US" sz="1200" kern="1200" dirty="0">
                <a:solidFill>
                  <a:schemeClr val="tx1"/>
                </a:solidFill>
                <a:effectLst/>
                <a:latin typeface="+mn-lt"/>
                <a:ea typeface="+mn-ea"/>
                <a:cs typeface="+mn-cs"/>
              </a:rPr>
              <a:t>南京师范大学计算机学院</a:t>
            </a:r>
            <a:r>
              <a:rPr lang="zh-CN" altLang="zh-CN" sz="1200" kern="1200" dirty="0">
                <a:solidFill>
                  <a:schemeClr val="tx1"/>
                </a:solidFill>
                <a:effectLst/>
                <a:latin typeface="+mn-lt"/>
                <a:ea typeface="+mn-ea"/>
                <a:cs typeface="+mn-cs"/>
              </a:rPr>
              <a:t>的</a:t>
            </a:r>
            <a:r>
              <a:rPr lang="zh-CN" altLang="en-US" sz="1200" kern="1200" dirty="0">
                <a:solidFill>
                  <a:schemeClr val="tx1"/>
                </a:solidFill>
                <a:effectLst/>
                <a:latin typeface="+mn-lt"/>
                <a:ea typeface="+mn-ea"/>
                <a:cs typeface="+mn-cs"/>
              </a:rPr>
              <a:t>王思聪</a:t>
            </a:r>
            <a:r>
              <a:rPr lang="zh-CN" altLang="zh-CN" sz="1200" kern="1200" dirty="0">
                <a:solidFill>
                  <a:schemeClr val="tx1"/>
                </a:solidFill>
                <a:effectLst/>
                <a:latin typeface="+mn-lt"/>
                <a:ea typeface="+mn-ea"/>
                <a:cs typeface="+mn-cs"/>
              </a:rPr>
              <a:t>，下面由我来向大家</a:t>
            </a:r>
            <a:r>
              <a:rPr lang="zh-CN" altLang="en-US" sz="1200" kern="1200" dirty="0">
                <a:solidFill>
                  <a:schemeClr val="tx1"/>
                </a:solidFill>
                <a:effectLst/>
                <a:latin typeface="+mn-lt"/>
                <a:ea typeface="+mn-ea"/>
                <a:cs typeface="+mn-cs"/>
              </a:rPr>
              <a:t>介绍</a:t>
            </a:r>
            <a:r>
              <a:rPr lang="zh-CN" altLang="zh-CN" sz="1200" kern="1200" dirty="0">
                <a:solidFill>
                  <a:schemeClr val="tx1"/>
                </a:solidFill>
                <a:effectLst/>
                <a:latin typeface="+mn-lt"/>
                <a:ea typeface="+mn-ea"/>
                <a:cs typeface="+mn-cs"/>
              </a:rPr>
              <a:t>我们的参赛作品</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城市交通可视化系统。</a:t>
            </a:r>
          </a:p>
          <a:p>
            <a:pPr eaLnBrk="1" hangingPunct="1"/>
            <a:endParaRPr lang="zh-CN" altLang="zh-CN" noProof="1">
              <a:latin typeface="Arial" panose="020B0604020202020204" pitchFamily="34" charset="0"/>
            </a:endParaRPr>
          </a:p>
        </p:txBody>
      </p:sp>
    </p:spTree>
    <p:extLst>
      <p:ext uri="{BB962C8B-B14F-4D97-AF65-F5344CB8AC3E}">
        <p14:creationId xmlns:p14="http://schemas.microsoft.com/office/powerpoint/2010/main" val="1684842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软件</a:t>
            </a:r>
            <a:r>
              <a:rPr lang="zh-CN" altLang="zh-CN" sz="1200" kern="1200" dirty="0">
                <a:solidFill>
                  <a:schemeClr val="tx1"/>
                </a:solidFill>
                <a:effectLst/>
                <a:latin typeface="+mn-lt"/>
                <a:ea typeface="+mn-ea"/>
                <a:cs typeface="+mn-cs"/>
              </a:rPr>
              <a:t>框架分为</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层，数据管理层，</a:t>
            </a:r>
            <a:r>
              <a:rPr lang="zh-CN" altLang="en-US" sz="1200" kern="1200" dirty="0">
                <a:solidFill>
                  <a:schemeClr val="tx1"/>
                </a:solidFill>
                <a:effectLst/>
                <a:latin typeface="+mn-lt"/>
                <a:ea typeface="+mn-ea"/>
                <a:cs typeface="+mn-cs"/>
              </a:rPr>
              <a:t>任务执行</a:t>
            </a:r>
            <a:r>
              <a:rPr lang="zh-CN" altLang="zh-CN" sz="1200" kern="1200" dirty="0">
                <a:solidFill>
                  <a:schemeClr val="tx1"/>
                </a:solidFill>
                <a:effectLst/>
                <a:latin typeface="+mn-lt"/>
                <a:ea typeface="+mn-ea"/>
                <a:cs typeface="+mn-cs"/>
              </a:rPr>
              <a:t>层和表现层。</a:t>
            </a:r>
          </a:p>
          <a:p>
            <a:r>
              <a:rPr lang="zh-CN" altLang="zh-CN" sz="1200" kern="1200" dirty="0">
                <a:solidFill>
                  <a:schemeClr val="tx1"/>
                </a:solidFill>
                <a:effectLst/>
                <a:latin typeface="+mn-lt"/>
                <a:ea typeface="+mn-ea"/>
                <a:cs typeface="+mn-cs"/>
              </a:rPr>
              <a:t>数据管理层：应用</a:t>
            </a:r>
            <a:r>
              <a:rPr lang="en-US" altLang="zh-CN" sz="1200" kern="1200" dirty="0" err="1">
                <a:solidFill>
                  <a:schemeClr val="tx1"/>
                </a:solidFill>
                <a:effectLst/>
                <a:latin typeface="+mn-lt"/>
                <a:ea typeface="+mn-ea"/>
                <a:cs typeface="+mn-cs"/>
              </a:rPr>
              <a:t>postgresql</a:t>
            </a:r>
            <a:r>
              <a:rPr lang="zh-CN" altLang="zh-CN" sz="1200" kern="1200" dirty="0">
                <a:solidFill>
                  <a:schemeClr val="tx1"/>
                </a:solidFill>
                <a:effectLst/>
                <a:latin typeface="+mn-lt"/>
                <a:ea typeface="+mn-ea"/>
                <a:cs typeface="+mn-cs"/>
              </a:rPr>
              <a:t>数据库实现</a:t>
            </a:r>
            <a:r>
              <a:rPr lang="zh-CN" altLang="en-US" sz="1200" kern="1200" dirty="0">
                <a:solidFill>
                  <a:schemeClr val="tx1"/>
                </a:solidFill>
                <a:effectLst/>
                <a:latin typeface="+mn-lt"/>
                <a:ea typeface="+mn-ea"/>
                <a:cs typeface="+mn-cs"/>
              </a:rPr>
              <a:t>轨迹</a:t>
            </a:r>
            <a:r>
              <a:rPr lang="zh-CN" altLang="zh-CN" sz="1200" kern="1200" dirty="0">
                <a:solidFill>
                  <a:schemeClr val="tx1"/>
                </a:solidFill>
                <a:effectLst/>
                <a:latin typeface="+mn-lt"/>
                <a:ea typeface="+mn-ea"/>
                <a:cs typeface="+mn-cs"/>
              </a:rPr>
              <a:t>数据的存储与</a:t>
            </a:r>
            <a:r>
              <a:rPr lang="zh-CN" altLang="en-US" sz="1200" kern="1200" dirty="0">
                <a:solidFill>
                  <a:schemeClr val="tx1"/>
                </a:solidFill>
                <a:effectLst/>
                <a:latin typeface="+mn-lt"/>
                <a:ea typeface="+mn-ea"/>
                <a:cs typeface="+mn-cs"/>
              </a:rPr>
              <a:t>管理</a:t>
            </a:r>
            <a:r>
              <a:rPr lang="zh-CN" altLang="zh-CN" sz="1200" kern="1200" dirty="0">
                <a:solidFill>
                  <a:schemeClr val="tx1"/>
                </a:solidFill>
                <a:effectLst/>
                <a:latin typeface="+mn-lt"/>
                <a:ea typeface="+mn-ea"/>
                <a:cs typeface="+mn-cs"/>
              </a:rPr>
              <a:t>。</a:t>
            </a:r>
          </a:p>
          <a:p>
            <a:r>
              <a:rPr lang="zh-CN" altLang="en-US" sz="1200" kern="1200" dirty="0">
                <a:solidFill>
                  <a:schemeClr val="tx1"/>
                </a:solidFill>
                <a:effectLst/>
                <a:latin typeface="+mn-lt"/>
                <a:ea typeface="+mn-ea"/>
                <a:cs typeface="+mn-cs"/>
              </a:rPr>
              <a:t>任务执行</a:t>
            </a:r>
            <a:r>
              <a:rPr lang="zh-CN" altLang="zh-CN" sz="1200" kern="1200" dirty="0">
                <a:solidFill>
                  <a:schemeClr val="tx1"/>
                </a:solidFill>
                <a:effectLst/>
                <a:latin typeface="+mn-lt"/>
                <a:ea typeface="+mn-ea"/>
                <a:cs typeface="+mn-cs"/>
              </a:rPr>
              <a:t>层：</a:t>
            </a:r>
            <a:r>
              <a:rPr lang="en-US" altLang="zh-CN" sz="1200" kern="1200" dirty="0">
                <a:solidFill>
                  <a:schemeClr val="tx1"/>
                </a:solidFill>
                <a:effectLst/>
                <a:latin typeface="+mn-lt"/>
                <a:ea typeface="+mn-ea"/>
                <a:cs typeface="+mn-cs"/>
              </a:rPr>
              <a:t>java</a:t>
            </a:r>
            <a:r>
              <a:rPr lang="zh-CN" altLang="en-US" sz="1200" kern="1200" dirty="0">
                <a:solidFill>
                  <a:schemeClr val="tx1"/>
                </a:solidFill>
                <a:effectLst/>
                <a:latin typeface="+mn-lt"/>
                <a:ea typeface="+mn-ea"/>
                <a:cs typeface="+mn-cs"/>
              </a:rPr>
              <a:t>语言实现交通数据分析</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表现层：</a:t>
            </a:r>
            <a:r>
              <a:rPr lang="zh-CN" altLang="en-US" sz="1200" kern="1200" dirty="0">
                <a:solidFill>
                  <a:schemeClr val="tx1"/>
                </a:solidFill>
                <a:effectLst/>
                <a:latin typeface="+mn-lt"/>
                <a:ea typeface="+mn-ea"/>
                <a:cs typeface="+mn-cs"/>
              </a:rPr>
              <a:t>是采用</a:t>
            </a:r>
            <a:r>
              <a:rPr lang="en-US" altLang="zh-CN" sz="1200" kern="1200" dirty="0" err="1">
                <a:solidFill>
                  <a:schemeClr val="tx1"/>
                </a:solidFill>
                <a:effectLst/>
                <a:latin typeface="+mn-lt"/>
                <a:ea typeface="+mn-ea"/>
                <a:cs typeface="+mn-cs"/>
              </a:rPr>
              <a:t>jquery</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Echart</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等技术进行展示。</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12</a:t>
            </a:fld>
            <a:endParaRPr lang="zh-CN" altLang="en-US"/>
          </a:p>
        </p:txBody>
      </p:sp>
    </p:spTree>
    <p:extLst>
      <p:ext uri="{BB962C8B-B14F-4D97-AF65-F5344CB8AC3E}">
        <p14:creationId xmlns:p14="http://schemas.microsoft.com/office/powerpoint/2010/main" val="72383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本项目采用的实验数据是</a:t>
            </a:r>
            <a:r>
              <a:rPr lang="en-US" altLang="zh-CN" sz="1200" kern="1200" dirty="0">
                <a:solidFill>
                  <a:schemeClr val="tx1"/>
                </a:solidFill>
                <a:effectLst/>
                <a:latin typeface="+mn-lt"/>
                <a:ea typeface="+mn-ea"/>
                <a:cs typeface="+mn-cs"/>
              </a:rPr>
              <a:t>2012</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11</a:t>
            </a:r>
            <a:r>
              <a:rPr lang="zh-CN" altLang="zh-CN" sz="1200" kern="1200" dirty="0">
                <a:solidFill>
                  <a:schemeClr val="tx1"/>
                </a:solidFill>
                <a:effectLst/>
                <a:latin typeface="+mn-lt"/>
                <a:ea typeface="+mn-ea"/>
                <a:cs typeface="+mn-cs"/>
              </a:rPr>
              <a:t>月份北京市</a:t>
            </a:r>
            <a:r>
              <a:rPr lang="en-US" altLang="zh-CN" sz="1200" kern="1200" dirty="0">
                <a:solidFill>
                  <a:schemeClr val="tx1"/>
                </a:solidFill>
                <a:effectLst/>
                <a:latin typeface="+mn-lt"/>
                <a:ea typeface="+mn-ea"/>
                <a:cs typeface="+mn-cs"/>
              </a:rPr>
              <a:t>12640</a:t>
            </a:r>
            <a:r>
              <a:rPr lang="zh-CN" altLang="zh-CN" sz="1200" kern="1200" dirty="0">
                <a:solidFill>
                  <a:schemeClr val="tx1"/>
                </a:solidFill>
                <a:effectLst/>
                <a:latin typeface="+mn-lt"/>
                <a:ea typeface="+mn-ea"/>
                <a:cs typeface="+mn-cs"/>
              </a:rPr>
              <a:t>辆</a:t>
            </a:r>
            <a:r>
              <a:rPr lang="zh-CN" altLang="en-US" sz="1200" kern="1200" dirty="0">
                <a:solidFill>
                  <a:schemeClr val="tx1"/>
                </a:solidFill>
                <a:effectLst/>
                <a:latin typeface="+mn-lt"/>
                <a:ea typeface="+mn-ea"/>
                <a:cs typeface="+mn-cs"/>
              </a:rPr>
              <a:t>出租车</a:t>
            </a:r>
            <a:r>
              <a:rPr lang="zh-CN" altLang="zh-CN" sz="1200" kern="1200" dirty="0">
                <a:solidFill>
                  <a:schemeClr val="tx1"/>
                </a:solidFill>
                <a:effectLst/>
                <a:latin typeface="+mn-lt"/>
                <a:ea typeface="+mn-ea"/>
                <a:cs typeface="+mn-cs"/>
              </a:rPr>
              <a:t>的时空轨迹数据，数据大小</a:t>
            </a:r>
            <a:r>
              <a:rPr lang="en-US" altLang="zh-CN" sz="1200" kern="1200" dirty="0">
                <a:solidFill>
                  <a:schemeClr val="tx1"/>
                </a:solidFill>
                <a:effectLst/>
                <a:latin typeface="+mn-lt"/>
                <a:ea typeface="+mn-ea"/>
                <a:cs typeface="+mn-cs"/>
              </a:rPr>
              <a:t>52.3GB</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14</a:t>
            </a:fld>
            <a:endParaRPr lang="zh-CN" altLang="en-US"/>
          </a:p>
        </p:txBody>
      </p:sp>
    </p:spTree>
    <p:extLst>
      <p:ext uri="{BB962C8B-B14F-4D97-AF65-F5344CB8AC3E}">
        <p14:creationId xmlns:p14="http://schemas.microsoft.com/office/powerpoint/2010/main" val="133390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15</a:t>
            </a:fld>
            <a:endParaRPr lang="zh-CN" altLang="en-US"/>
          </a:p>
        </p:txBody>
      </p:sp>
    </p:spTree>
    <p:extLst>
      <p:ext uri="{BB962C8B-B14F-4D97-AF65-F5344CB8AC3E}">
        <p14:creationId xmlns:p14="http://schemas.microsoft.com/office/powerpoint/2010/main" val="156582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谢谢老师和同学们的观看</a:t>
            </a:r>
          </a:p>
        </p:txBody>
      </p:sp>
      <p:sp>
        <p:nvSpPr>
          <p:cNvPr id="4" name="灯片编号占位符 3"/>
          <p:cNvSpPr>
            <a:spLocks noGrp="1"/>
          </p:cNvSpPr>
          <p:nvPr>
            <p:ph type="sldNum" sz="quarter" idx="10"/>
          </p:nvPr>
        </p:nvSpPr>
        <p:spPr/>
        <p:txBody>
          <a:bodyPr/>
          <a:lstStyle/>
          <a:p>
            <a:fld id="{77060114-6741-4C31-A43A-E26B0078069E}" type="slidenum">
              <a:rPr lang="zh-CN" altLang="en-US" smtClean="0"/>
              <a:t>16</a:t>
            </a:fld>
            <a:endParaRPr lang="zh-CN" altLang="en-US"/>
          </a:p>
        </p:txBody>
      </p:sp>
    </p:spTree>
    <p:extLst>
      <p:ext uri="{BB962C8B-B14F-4D97-AF65-F5344CB8AC3E}">
        <p14:creationId xmlns:p14="http://schemas.microsoft.com/office/powerpoint/2010/main" val="3857848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我们发现热点，拥堵和异常是人们普遍比较关心的</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种交通状况。因此我们的系统就致力于挖掘这三种交通模式并用可视化系统展示出来。</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如图</a:t>
            </a:r>
            <a:r>
              <a:rPr lang="zh-CN" altLang="zh-CN" sz="1200" kern="1200" dirty="0">
                <a:solidFill>
                  <a:schemeClr val="tx1"/>
                </a:solidFill>
                <a:effectLst/>
                <a:latin typeface="+mn-lt"/>
                <a:ea typeface="+mn-ea"/>
                <a:cs typeface="+mn-cs"/>
              </a:rPr>
              <a:t>是整个系统的架构图，我们首先收集</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清洗，建立时空索引等数据准备操作；然后通过网格索引，路网检测，分布</a:t>
            </a:r>
            <a:r>
              <a:rPr lang="zh-CN" altLang="zh-CN" sz="1200" kern="1200">
                <a:solidFill>
                  <a:schemeClr val="tx1"/>
                </a:solidFill>
                <a:effectLst/>
                <a:latin typeface="+mn-lt"/>
                <a:ea typeface="+mn-ea"/>
                <a:cs typeface="+mn-cs"/>
              </a:rPr>
              <a:t>统计，</a:t>
            </a:r>
            <a:r>
              <a:rPr lang="zh-CN" altLang="en-US" sz="1200" kern="1200">
                <a:solidFill>
                  <a:schemeClr val="tx1"/>
                </a:solidFill>
                <a:effectLst/>
                <a:latin typeface="+mn-lt"/>
                <a:ea typeface="+mn-ea"/>
                <a:cs typeface="+mn-cs"/>
              </a:rPr>
              <a:t>空间</a:t>
            </a:r>
            <a:r>
              <a:rPr lang="zh-CN" altLang="zh-CN" sz="1200" kern="1200">
                <a:solidFill>
                  <a:schemeClr val="tx1"/>
                </a:solidFill>
                <a:effectLst/>
                <a:latin typeface="+mn-lt"/>
                <a:ea typeface="+mn-ea"/>
                <a:cs typeface="+mn-cs"/>
              </a:rPr>
              <a:t>拓扑</a:t>
            </a:r>
            <a:r>
              <a:rPr lang="zh-CN" altLang="zh-CN" sz="1200" kern="1200" dirty="0">
                <a:solidFill>
                  <a:schemeClr val="tx1"/>
                </a:solidFill>
                <a:effectLst/>
                <a:latin typeface="+mn-lt"/>
                <a:ea typeface="+mn-ea"/>
                <a:cs typeface="+mn-cs"/>
              </a:rPr>
              <a:t>技术分析</a:t>
            </a:r>
            <a:r>
              <a:rPr lang="zh-CN" altLang="en-US" sz="1200" kern="1200" dirty="0">
                <a:solidFill>
                  <a:schemeClr val="tx1"/>
                </a:solidFill>
                <a:effectLst/>
                <a:latin typeface="+mn-lt"/>
                <a:ea typeface="+mn-ea"/>
                <a:cs typeface="+mn-cs"/>
              </a:rPr>
              <a:t>交通数据</a:t>
            </a:r>
            <a:r>
              <a:rPr lang="zh-CN" altLang="zh-CN" sz="1200" kern="1200" dirty="0">
                <a:solidFill>
                  <a:schemeClr val="tx1"/>
                </a:solidFill>
                <a:effectLst/>
                <a:latin typeface="+mn-lt"/>
                <a:ea typeface="+mn-ea"/>
                <a:cs typeface="+mn-cs"/>
              </a:rPr>
              <a:t>；最终</a:t>
            </a:r>
            <a:r>
              <a:rPr lang="zh-CN" altLang="en-US" sz="1200" kern="1200" dirty="0">
                <a:solidFill>
                  <a:schemeClr val="tx1"/>
                </a:solidFill>
                <a:effectLst/>
                <a:latin typeface="+mn-lt"/>
                <a:ea typeface="+mn-ea"/>
                <a:cs typeface="+mn-cs"/>
              </a:rPr>
              <a:t>得出</a:t>
            </a:r>
            <a:r>
              <a:rPr lang="zh-CN" altLang="zh-CN" sz="1200" kern="1200" dirty="0">
                <a:solidFill>
                  <a:schemeClr val="tx1"/>
                </a:solidFill>
                <a:effectLst/>
                <a:latin typeface="+mn-lt"/>
                <a:ea typeface="+mn-ea"/>
                <a:cs typeface="+mn-cs"/>
              </a:rPr>
              <a:t>热点分布，拥堵路段</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发现异常状况。</a:t>
            </a:r>
            <a:endParaRPr lang="zh-CN" altLang="en-US"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3</a:t>
            </a:fld>
            <a:endParaRPr lang="zh-CN" altLang="en-US"/>
          </a:p>
        </p:txBody>
      </p:sp>
    </p:spTree>
    <p:extLst>
      <p:ext uri="{BB962C8B-B14F-4D97-AF65-F5344CB8AC3E}">
        <p14:creationId xmlns:p14="http://schemas.microsoft.com/office/powerpoint/2010/main" val="391988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项目进行过程中，我们遇到的第一个难题就是数据量大。所以首先要对数据预处理</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先</a:t>
            </a:r>
            <a:r>
              <a:rPr lang="zh-CN" altLang="zh-CN" sz="1200" kern="1200" dirty="0">
                <a:solidFill>
                  <a:schemeClr val="tx1"/>
                </a:solidFill>
                <a:effectLst/>
                <a:latin typeface="+mn-lt"/>
                <a:ea typeface="+mn-ea"/>
                <a:cs typeface="+mn-cs"/>
              </a:rPr>
              <a:t>将明显错误数据和数据中不需要的属性进行清理，将数据量缩小。</a:t>
            </a:r>
          </a:p>
          <a:p>
            <a:r>
              <a:rPr lang="zh-CN" altLang="en-US" sz="1200" kern="1200" dirty="0">
                <a:solidFill>
                  <a:schemeClr val="tx1"/>
                </a:solidFill>
                <a:effectLst/>
                <a:latin typeface="+mn-lt"/>
                <a:ea typeface="+mn-ea"/>
                <a:cs typeface="+mn-cs"/>
              </a:rPr>
              <a:t>根据</a:t>
            </a:r>
            <a:r>
              <a:rPr lang="en-US" altLang="zh-CN" sz="1200" kern="1200" dirty="0" err="1">
                <a:solidFill>
                  <a:schemeClr val="tx1"/>
                </a:solidFill>
                <a:effectLst/>
                <a:latin typeface="+mn-lt"/>
                <a:ea typeface="+mn-ea"/>
                <a:cs typeface="+mn-cs"/>
              </a:rPr>
              <a:t>openstreatmap</a:t>
            </a:r>
            <a:r>
              <a:rPr lang="zh-CN" altLang="zh-CN" sz="1200" kern="1200" dirty="0">
                <a:solidFill>
                  <a:schemeClr val="tx1"/>
                </a:solidFill>
                <a:effectLst/>
                <a:latin typeface="+mn-lt"/>
                <a:ea typeface="+mn-ea"/>
                <a:cs typeface="+mn-cs"/>
              </a:rPr>
              <a:t>矢量地图提供的服务，提取出我们所需要的北京市</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万条主干道</a:t>
            </a:r>
            <a:r>
              <a:rPr lang="zh-CN" altLang="en-US" sz="1200" kern="1200" dirty="0">
                <a:solidFill>
                  <a:schemeClr val="tx1"/>
                </a:solidFill>
                <a:effectLst/>
                <a:latin typeface="+mn-lt"/>
                <a:ea typeface="+mn-ea"/>
                <a:cs typeface="+mn-cs"/>
              </a:rPr>
              <a:t>信息</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再对</a:t>
            </a:r>
            <a:r>
              <a:rPr lang="zh-CN" altLang="en-US" sz="1200" kern="1200" dirty="0">
                <a:solidFill>
                  <a:schemeClr val="tx1"/>
                </a:solidFill>
                <a:effectLst/>
                <a:latin typeface="+mn-lt"/>
                <a:ea typeface="+mn-ea"/>
                <a:cs typeface="+mn-cs"/>
              </a:rPr>
              <a:t>用</a:t>
            </a:r>
            <a:r>
              <a:rPr lang="zh-CN" altLang="zh-CN" sz="1200" kern="1200" dirty="0">
                <a:solidFill>
                  <a:schemeClr val="tx1"/>
                </a:solidFill>
                <a:effectLst/>
                <a:latin typeface="+mn-lt"/>
                <a:ea typeface="+mn-ea"/>
                <a:cs typeface="+mn-cs"/>
              </a:rPr>
              <a:t>这</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万条主干道对时空轨迹数据进行修正，</a:t>
            </a:r>
            <a:r>
              <a:rPr lang="zh-CN" altLang="en-US" sz="1200" kern="1200" dirty="0">
                <a:solidFill>
                  <a:schemeClr val="tx1"/>
                </a:solidFill>
                <a:effectLst/>
                <a:latin typeface="+mn-lt"/>
                <a:ea typeface="+mn-ea"/>
                <a:cs typeface="+mn-cs"/>
              </a:rPr>
              <a:t>就是</a:t>
            </a:r>
            <a:r>
              <a:rPr lang="zh-CN" altLang="zh-CN" sz="1200" kern="1200" dirty="0">
                <a:solidFill>
                  <a:schemeClr val="tx1"/>
                </a:solidFill>
                <a:effectLst/>
                <a:latin typeface="+mn-lt"/>
                <a:ea typeface="+mn-ea"/>
                <a:cs typeface="+mn-cs"/>
              </a:rPr>
              <a:t>将轨迹数据归到路上，筛选掉不在道路上的</a:t>
            </a:r>
            <a:r>
              <a:rPr lang="zh-CN" altLang="en-US" sz="1200" kern="1200" dirty="0">
                <a:solidFill>
                  <a:schemeClr val="tx1"/>
                </a:solidFill>
                <a:effectLst/>
                <a:latin typeface="+mn-lt"/>
                <a:ea typeface="+mn-ea"/>
                <a:cs typeface="+mn-cs"/>
              </a:rPr>
              <a:t>轨迹数据</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4</a:t>
            </a:fld>
            <a:endParaRPr lang="zh-CN" altLang="en-US"/>
          </a:p>
        </p:txBody>
      </p:sp>
    </p:spTree>
    <p:extLst>
      <p:ext uri="{BB962C8B-B14F-4D97-AF65-F5344CB8AC3E}">
        <p14:creationId xmlns:p14="http://schemas.microsoft.com/office/powerpoint/2010/main" val="873266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系统第一个功能是发现热点分布，第一个功能是发现热点分布，城市热点区域对于车租车而言，就是上下客频繁的地方。轨迹数据</a:t>
            </a:r>
            <a:r>
              <a:rPr lang="zh-CN" altLang="en-US" sz="1200" kern="1200" baseline="0" dirty="0">
                <a:solidFill>
                  <a:schemeClr val="tx1"/>
                </a:solidFill>
                <a:effectLst/>
                <a:latin typeface="+mn-lt"/>
                <a:ea typeface="+mn-ea"/>
                <a:cs typeface="+mn-cs"/>
              </a:rPr>
              <a:t>中的变空车、变载客这两个属性可以反映上下客情况，运用</a:t>
            </a:r>
            <a:r>
              <a:rPr lang="zh-CN" altLang="zh-CN" sz="1200" kern="1200" dirty="0">
                <a:solidFill>
                  <a:schemeClr val="tx1"/>
                </a:solidFill>
                <a:effectLst/>
                <a:latin typeface="+mn-lt"/>
                <a:ea typeface="+mn-ea"/>
                <a:cs typeface="+mn-cs"/>
              </a:rPr>
              <a:t>网格空间索引技术</a:t>
            </a:r>
            <a:r>
              <a:rPr lang="zh-CN" altLang="en-US" sz="1200" kern="1200" dirty="0">
                <a:solidFill>
                  <a:schemeClr val="tx1"/>
                </a:solidFill>
                <a:effectLst/>
                <a:latin typeface="+mn-lt"/>
                <a:ea typeface="+mn-ea"/>
                <a:cs typeface="+mn-cs"/>
              </a:rPr>
              <a:t>对上下载客点</a:t>
            </a:r>
            <a:r>
              <a:rPr lang="zh-CN" altLang="zh-CN" sz="1200" kern="1200" dirty="0">
                <a:solidFill>
                  <a:schemeClr val="tx1"/>
                </a:solidFill>
                <a:effectLst/>
                <a:latin typeface="+mn-lt"/>
                <a:ea typeface="+mn-ea"/>
                <a:cs typeface="+mn-cs"/>
              </a:rPr>
              <a:t>进行统计分析</a:t>
            </a:r>
            <a:r>
              <a:rPr lang="zh-CN" altLang="en-US" sz="1200" kern="1200" dirty="0">
                <a:solidFill>
                  <a:schemeClr val="tx1"/>
                </a:solidFill>
                <a:effectLst/>
                <a:latin typeface="+mn-lt"/>
                <a:ea typeface="+mn-ea"/>
                <a:cs typeface="+mn-cs"/>
              </a:rPr>
              <a:t>，然后得出热点分布情况。</a:t>
            </a:r>
            <a:endParaRPr lang="en-US" altLang="zh-CN"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5</a:t>
            </a:fld>
            <a:endParaRPr lang="zh-CN" altLang="en-US"/>
          </a:p>
        </p:txBody>
      </p:sp>
    </p:spTree>
    <p:extLst>
      <p:ext uri="{BB962C8B-B14F-4D97-AF65-F5344CB8AC3E}">
        <p14:creationId xmlns:p14="http://schemas.microsoft.com/office/powerpoint/2010/main" val="311950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如图是北京市早上</a:t>
            </a:r>
            <a:r>
              <a:rPr lang="en-US" altLang="zh-CN" dirty="0"/>
              <a:t>7</a:t>
            </a:r>
            <a:r>
              <a:rPr lang="zh-CN" altLang="en-US" dirty="0"/>
              <a:t>点</a:t>
            </a:r>
            <a:r>
              <a:rPr lang="en-US" altLang="zh-CN" dirty="0"/>
              <a:t>-8</a:t>
            </a:r>
            <a:r>
              <a:rPr lang="zh-CN" altLang="en-US" dirty="0"/>
              <a:t>点的整体热点分布图。可以看出，中心部分是空白，原因是北京市</a:t>
            </a:r>
            <a:r>
              <a:rPr lang="en-US" altLang="zh-CN" dirty="0"/>
              <a:t>1</a:t>
            </a:r>
            <a:r>
              <a:rPr lang="zh-CN" altLang="en-US" dirty="0"/>
              <a:t>环包括故宫在内的地区不允许通车。</a:t>
            </a:r>
            <a:r>
              <a:rPr lang="en-US" altLang="zh-CN" dirty="0"/>
              <a:t>2</a:t>
            </a:r>
            <a:r>
              <a:rPr lang="zh-CN" altLang="en-US" dirty="0"/>
              <a:t>环</a:t>
            </a:r>
            <a:r>
              <a:rPr lang="en-US" altLang="zh-CN" dirty="0"/>
              <a:t>3</a:t>
            </a:r>
            <a:r>
              <a:rPr lang="zh-CN" altLang="en-US" dirty="0"/>
              <a:t>环是车辆聚焦区，再往外扩车流量明显减少。</a:t>
            </a:r>
          </a:p>
        </p:txBody>
      </p:sp>
      <p:sp>
        <p:nvSpPr>
          <p:cNvPr id="4" name="灯片编号占位符 3"/>
          <p:cNvSpPr>
            <a:spLocks noGrp="1"/>
          </p:cNvSpPr>
          <p:nvPr>
            <p:ph type="sldNum" sz="quarter" idx="10"/>
          </p:nvPr>
        </p:nvSpPr>
        <p:spPr/>
        <p:txBody>
          <a:bodyPr/>
          <a:lstStyle/>
          <a:p>
            <a:fld id="{77060114-6741-4C31-A43A-E26B0078069E}" type="slidenum">
              <a:rPr lang="zh-CN" altLang="en-US" smtClean="0"/>
              <a:t>6</a:t>
            </a:fld>
            <a:endParaRPr lang="zh-CN" altLang="en-US"/>
          </a:p>
        </p:txBody>
      </p:sp>
    </p:spTree>
    <p:extLst>
      <p:ext uri="{BB962C8B-B14F-4D97-AF65-F5344CB8AC3E}">
        <p14:creationId xmlns:p14="http://schemas.microsoft.com/office/powerpoint/2010/main" val="1793858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系统第二个功能是拥堵检测，</a:t>
            </a:r>
            <a:r>
              <a:rPr lang="zh-CN" altLang="zh-CN" sz="1200" kern="1200" dirty="0">
                <a:solidFill>
                  <a:schemeClr val="tx1"/>
                </a:solidFill>
                <a:effectLst/>
                <a:latin typeface="+mn-lt"/>
                <a:ea typeface="+mn-ea"/>
                <a:cs typeface="+mn-cs"/>
              </a:rPr>
              <a:t>拥堵路段</a:t>
            </a:r>
            <a:r>
              <a:rPr lang="zh-CN" altLang="en-US" sz="1200" kern="1200" dirty="0">
                <a:solidFill>
                  <a:schemeClr val="tx1"/>
                </a:solidFill>
                <a:effectLst/>
                <a:latin typeface="+mn-lt"/>
                <a:ea typeface="+mn-ea"/>
                <a:cs typeface="+mn-cs"/>
              </a:rPr>
              <a:t>一般具有</a:t>
            </a:r>
            <a:r>
              <a:rPr lang="zh-CN" altLang="zh-CN" sz="1200" kern="1200" dirty="0">
                <a:solidFill>
                  <a:schemeClr val="tx1"/>
                </a:solidFill>
                <a:effectLst/>
                <a:latin typeface="+mn-lt"/>
                <a:ea typeface="+mn-ea"/>
                <a:cs typeface="+mn-cs"/>
              </a:rPr>
              <a:t>行车速度较低且</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车辆密度过大的</a:t>
            </a:r>
            <a:r>
              <a:rPr lang="zh-CN" altLang="en-US" sz="1200" kern="1200" dirty="0">
                <a:solidFill>
                  <a:schemeClr val="tx1"/>
                </a:solidFill>
                <a:effectLst/>
                <a:latin typeface="+mn-lt"/>
                <a:ea typeface="+mn-ea"/>
                <a:cs typeface="+mn-cs"/>
              </a:rPr>
              <a:t>特征</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！！因此我们将同时具有两个属性的路段筛选出来，即为拥堵路段。</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7060114-6741-4C31-A43A-E26B0078069E}" type="slidenum">
              <a:rPr lang="zh-CN" altLang="en-US" smtClean="0"/>
              <a:t>7</a:t>
            </a:fld>
            <a:endParaRPr lang="zh-CN" altLang="en-US"/>
          </a:p>
        </p:txBody>
      </p:sp>
    </p:spTree>
    <p:extLst>
      <p:ext uri="{BB962C8B-B14F-4D97-AF65-F5344CB8AC3E}">
        <p14:creationId xmlns:p14="http://schemas.microsoft.com/office/powerpoint/2010/main" val="230819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如图，这是在中午</a:t>
            </a:r>
            <a:r>
              <a:rPr lang="en-US" altLang="zh-CN" dirty="0"/>
              <a:t>11</a:t>
            </a:r>
            <a:r>
              <a:rPr lang="zh-CN" altLang="en-US" dirty="0"/>
              <a:t>点时北京市部分主干道的拥堵状况，拥堵程度随红色，黄色，绿色逐渐减弱。我们发现交叉路口的拥堵几率远远大于普通路段，拥堵道路总体来说平均分布，但</a:t>
            </a:r>
            <a:r>
              <a:rPr lang="en-US" altLang="zh-CN" dirty="0"/>
              <a:t>2,3,4</a:t>
            </a:r>
            <a:r>
              <a:rPr lang="zh-CN" altLang="en-US" dirty="0"/>
              <a:t>环拥堵道路同比较多。</a:t>
            </a:r>
          </a:p>
        </p:txBody>
      </p:sp>
      <p:sp>
        <p:nvSpPr>
          <p:cNvPr id="4" name="灯片编号占位符 3"/>
          <p:cNvSpPr>
            <a:spLocks noGrp="1"/>
          </p:cNvSpPr>
          <p:nvPr>
            <p:ph type="sldNum" sz="quarter" idx="10"/>
          </p:nvPr>
        </p:nvSpPr>
        <p:spPr/>
        <p:txBody>
          <a:bodyPr/>
          <a:lstStyle/>
          <a:p>
            <a:fld id="{77060114-6741-4C31-A43A-E26B0078069E}" type="slidenum">
              <a:rPr lang="zh-CN" altLang="en-US" smtClean="0"/>
              <a:t>8</a:t>
            </a:fld>
            <a:endParaRPr lang="zh-CN" altLang="en-US"/>
          </a:p>
        </p:txBody>
      </p:sp>
    </p:spTree>
    <p:extLst>
      <p:ext uri="{BB962C8B-B14F-4D97-AF65-F5344CB8AC3E}">
        <p14:creationId xmlns:p14="http://schemas.microsoft.com/office/powerpoint/2010/main" val="384111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a:t>异常道路检测是为了发现异常状况频发的路段。</a:t>
            </a:r>
            <a:endParaRPr lang="en-US" altLang="zh-CN" dirty="0"/>
          </a:p>
          <a:p>
            <a:r>
              <a:rPr lang="zh-CN" altLang="en-US" dirty="0"/>
              <a:t>将行车速度分布作为评判依据，对于某个路段，将统计出的历史行车速度分布与当前处理的行车速度分布比较，分布情况大于我们所能接受的范围，就认为该路段发生一次异常。</a:t>
            </a:r>
            <a:endParaRPr lang="en-US" altLang="zh-CN" dirty="0"/>
          </a:p>
          <a:p>
            <a:r>
              <a:rPr lang="zh-CN" altLang="en-US" dirty="0"/>
              <a:t>然后，找出一段时间内经常发生异常的路段，根据异常发生频率进行排序。</a:t>
            </a:r>
            <a:endParaRPr lang="en-US" altLang="zh-CN" dirty="0"/>
          </a:p>
        </p:txBody>
      </p:sp>
      <p:sp>
        <p:nvSpPr>
          <p:cNvPr id="4" name="灯片编号占位符 3"/>
          <p:cNvSpPr>
            <a:spLocks noGrp="1"/>
          </p:cNvSpPr>
          <p:nvPr>
            <p:ph type="sldNum" sz="quarter" idx="10"/>
          </p:nvPr>
        </p:nvSpPr>
        <p:spPr/>
        <p:txBody>
          <a:bodyPr/>
          <a:lstStyle/>
          <a:p>
            <a:fld id="{77060114-6741-4C31-A43A-E26B0078069E}" type="slidenum">
              <a:rPr lang="zh-CN" altLang="en-US" smtClean="0"/>
              <a:t>9</a:t>
            </a:fld>
            <a:endParaRPr lang="zh-CN" altLang="en-US"/>
          </a:p>
        </p:txBody>
      </p:sp>
    </p:spTree>
    <p:extLst>
      <p:ext uri="{BB962C8B-B14F-4D97-AF65-F5344CB8AC3E}">
        <p14:creationId xmlns:p14="http://schemas.microsoft.com/office/powerpoint/2010/main" val="146078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如图是北京市</a:t>
            </a:r>
            <a:r>
              <a:rPr lang="en-US" altLang="zh-CN" dirty="0"/>
              <a:t>2012</a:t>
            </a:r>
            <a:r>
              <a:rPr lang="zh-CN" altLang="en-US" dirty="0"/>
              <a:t>年</a:t>
            </a:r>
            <a:r>
              <a:rPr lang="en-US" altLang="zh-CN" dirty="0"/>
              <a:t>11</a:t>
            </a:r>
            <a:r>
              <a:rPr lang="zh-CN" altLang="en-US" dirty="0"/>
              <a:t>月份异常频发路段排行榜，以及这些路段在地图上的位置。</a:t>
            </a:r>
          </a:p>
        </p:txBody>
      </p:sp>
      <p:sp>
        <p:nvSpPr>
          <p:cNvPr id="4" name="灯片编号占位符 3"/>
          <p:cNvSpPr>
            <a:spLocks noGrp="1"/>
          </p:cNvSpPr>
          <p:nvPr>
            <p:ph type="sldNum" sz="quarter" idx="10"/>
          </p:nvPr>
        </p:nvSpPr>
        <p:spPr/>
        <p:txBody>
          <a:bodyPr/>
          <a:lstStyle/>
          <a:p>
            <a:fld id="{77060114-6741-4C31-A43A-E26B0078069E}" type="slidenum">
              <a:rPr lang="zh-CN" altLang="en-US" smtClean="0"/>
              <a:t>10</a:t>
            </a:fld>
            <a:endParaRPr lang="zh-CN" altLang="en-US"/>
          </a:p>
        </p:txBody>
      </p:sp>
    </p:spTree>
    <p:extLst>
      <p:ext uri="{BB962C8B-B14F-4D97-AF65-F5344CB8AC3E}">
        <p14:creationId xmlns:p14="http://schemas.microsoft.com/office/powerpoint/2010/main" val="2210881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514350" y="1597820"/>
            <a:ext cx="5829300" cy="1102519"/>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028700" y="2914650"/>
            <a:ext cx="48006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pic>
        <p:nvPicPr>
          <p:cNvPr id="7" name="Picture 2" descr="C:\Users\Administrator\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3216" y="62103"/>
            <a:ext cx="1425482" cy="6995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Administrator\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5038" y="64185"/>
            <a:ext cx="1425482" cy="6995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dministrator\Desktop\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77692" y="62103"/>
            <a:ext cx="1425482" cy="69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44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344216" y="3600450"/>
            <a:ext cx="4114800" cy="425054"/>
          </a:xfrm>
          <a:prstGeom prst="rect">
            <a:avLst/>
          </a:prstGeo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344216" y="459581"/>
            <a:ext cx="41148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1344216" y="4025504"/>
            <a:ext cx="41148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427533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342900" y="1200151"/>
            <a:ext cx="61722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1865352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72050" y="154781"/>
            <a:ext cx="1543050" cy="329088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2900" y="154781"/>
            <a:ext cx="4514850" cy="329088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1364699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987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135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099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26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240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127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490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342900" y="1200151"/>
            <a:ext cx="61722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5" name="页脚占位符 4"/>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84209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977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0400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9260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空白">
    <p:bg>
      <p:bgPr>
        <a:solidFill>
          <a:srgbClr val="F79646"/>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515156" y="2608052"/>
            <a:ext cx="6859984" cy="5144988"/>
            <a:chOff x="0" y="0"/>
            <a:chExt cx="12192000" cy="6858000"/>
          </a:xfrm>
        </p:grpSpPr>
        <p:sp>
          <p:nvSpPr>
            <p:cNvPr id="18" name="矩形 17"/>
            <p:cNvSpPr/>
            <p:nvPr userDrawn="1"/>
          </p:nvSpPr>
          <p:spPr>
            <a:xfrm>
              <a:off x="0" y="1602377"/>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userDrawn="1"/>
          </p:nvSpPr>
          <p:spPr>
            <a:xfrm>
              <a:off x="0" y="558471"/>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userDrawn="1"/>
          </p:nvSpPr>
          <p:spPr>
            <a:xfrm>
              <a:off x="0" y="5778000"/>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userDrawn="1"/>
          </p:nvSpPr>
          <p:spPr>
            <a:xfrm>
              <a:off x="0" y="2646283"/>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userDrawn="1"/>
          </p:nvSpPr>
          <p:spPr>
            <a:xfrm>
              <a:off x="0" y="3690189"/>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矩形 38"/>
            <p:cNvSpPr/>
            <p:nvPr userDrawn="1"/>
          </p:nvSpPr>
          <p:spPr>
            <a:xfrm>
              <a:off x="0" y="4734095"/>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userDrawn="1"/>
          </p:nvSpPr>
          <p:spPr>
            <a:xfrm>
              <a:off x="540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矩形 40"/>
            <p:cNvSpPr/>
            <p:nvPr userDrawn="1"/>
          </p:nvSpPr>
          <p:spPr>
            <a:xfrm>
              <a:off x="8997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矩形 41"/>
            <p:cNvSpPr/>
            <p:nvPr userDrawn="1"/>
          </p:nvSpPr>
          <p:spPr>
            <a:xfrm>
              <a:off x="11112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userDrawn="1"/>
          </p:nvSpPr>
          <p:spPr>
            <a:xfrm>
              <a:off x="1597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userDrawn="1"/>
          </p:nvSpPr>
          <p:spPr>
            <a:xfrm>
              <a:off x="3711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userDrawn="1"/>
          </p:nvSpPr>
          <p:spPr>
            <a:xfrm>
              <a:off x="6883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p:cNvSpPr/>
            <p:nvPr userDrawn="1"/>
          </p:nvSpPr>
          <p:spPr>
            <a:xfrm>
              <a:off x="10054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userDrawn="1"/>
          </p:nvSpPr>
          <p:spPr>
            <a:xfrm>
              <a:off x="26544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userDrawn="1"/>
          </p:nvSpPr>
          <p:spPr>
            <a:xfrm>
              <a:off x="4768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userDrawn="1"/>
          </p:nvSpPr>
          <p:spPr>
            <a:xfrm>
              <a:off x="5826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userDrawn="1"/>
          </p:nvSpPr>
          <p:spPr>
            <a:xfrm>
              <a:off x="79404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userDrawn="1"/>
        </p:nvGrpSpPr>
        <p:grpSpPr>
          <a:xfrm>
            <a:off x="674694" y="915099"/>
            <a:ext cx="1442672" cy="3095274"/>
            <a:chOff x="2264696" y="1030085"/>
            <a:chExt cx="3302001" cy="5313363"/>
          </a:xfrm>
          <a:solidFill>
            <a:schemeClr val="bg1"/>
          </a:solidFill>
        </p:grpSpPr>
        <p:grpSp>
          <p:nvGrpSpPr>
            <p:cNvPr id="53" name="组合 52"/>
            <p:cNvGrpSpPr/>
            <p:nvPr/>
          </p:nvGrpSpPr>
          <p:grpSpPr>
            <a:xfrm>
              <a:off x="3847434" y="4216198"/>
              <a:ext cx="184150" cy="644525"/>
              <a:chOff x="2752726" y="4344988"/>
              <a:chExt cx="184150" cy="644525"/>
            </a:xfrm>
            <a:grpFill/>
          </p:grpSpPr>
          <p:sp>
            <p:nvSpPr>
              <p:cNvPr id="257" name="Freeform 101"/>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58" name="Freeform 102"/>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59" name="Freeform 103"/>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60" name="Freeform 104"/>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4" name="组合 53"/>
            <p:cNvGrpSpPr/>
            <p:nvPr/>
          </p:nvGrpSpPr>
          <p:grpSpPr>
            <a:xfrm>
              <a:off x="3237834" y="4801985"/>
              <a:ext cx="1414463" cy="1541463"/>
              <a:chOff x="2143126" y="4930775"/>
              <a:chExt cx="1414463" cy="1541463"/>
            </a:xfrm>
            <a:grpFill/>
          </p:grpSpPr>
          <p:sp>
            <p:nvSpPr>
              <p:cNvPr id="160" name="Freeform 5"/>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1" name="Freeform 6"/>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2" name="Freeform 7"/>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3" name="Freeform 8"/>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4" name="Freeform 9"/>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5" name="Freeform 10"/>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6" name="Freeform 11"/>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7" name="Freeform 12"/>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8" name="Freeform 13"/>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9" name="Freeform 14"/>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0" name="Freeform 15"/>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1" name="Freeform 16"/>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2" name="Freeform 17"/>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3" name="Freeform 18"/>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4" name="Freeform 19"/>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5" name="Freeform 20"/>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6" name="Freeform 21"/>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7" name="Freeform 22"/>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8" name="Freeform 23"/>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9" name="Freeform 24"/>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0" name="Freeform 25"/>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1" name="Freeform 26"/>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2" name="Freeform 27"/>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3" name="Freeform 28"/>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4" name="Freeform 29"/>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5" name="Freeform 30"/>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6" name="Freeform 31"/>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7" name="Freeform 32"/>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8" name="Freeform 33"/>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9" name="Freeform 34"/>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0" name="Freeform 35"/>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1" name="Freeform 36"/>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2" name="Freeform 37"/>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3" name="Freeform 38"/>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4" name="Freeform 39"/>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5" name="Freeform 40"/>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6" name="Freeform 41"/>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7" name="Freeform 42"/>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8" name="Freeform 43"/>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9" name="Freeform 44"/>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0" name="Freeform 45"/>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1" name="Freeform 46"/>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2" name="Freeform 47"/>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3" name="Freeform 48"/>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4" name="Freeform 49"/>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5" name="Freeform 50"/>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6" name="Freeform 51"/>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7" name="Freeform 52"/>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8" name="Freeform 53"/>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9" name="Freeform 54"/>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0" name="Freeform 55"/>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1" name="Freeform 56"/>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2" name="Freeform 57"/>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3" name="Freeform 58"/>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4" name="Freeform 59"/>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5" name="Freeform 60"/>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6" name="Freeform 61"/>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7" name="Freeform 62"/>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8" name="Freeform 63"/>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9" name="Freeform 64"/>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0" name="Freeform 65"/>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1" name="Freeform 66"/>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2" name="Freeform 67"/>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3" name="Freeform 68"/>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4" name="Freeform 69"/>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5" name="Freeform 70"/>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6" name="Freeform 71"/>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7" name="Freeform 72"/>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8" name="Freeform 73"/>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9" name="Freeform 74"/>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0" name="Freeform 75"/>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1" name="Freeform 76"/>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2" name="Freeform 77"/>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3" name="Freeform 78"/>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4" name="Freeform 79"/>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5" name="Freeform 80"/>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6" name="Freeform 81"/>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7" name="Freeform 82"/>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8" name="Freeform 83"/>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9" name="Freeform 84"/>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0" name="Freeform 85"/>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1" name="Freeform 86"/>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2" name="Freeform 87"/>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3" name="Freeform 88"/>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4" name="Freeform 89"/>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5" name="Freeform 90"/>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6" name="Freeform 91"/>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7" name="Freeform 92"/>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8" name="Freeform 93"/>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9" name="Freeform 94"/>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0" name="Freeform 95"/>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1" name="Freeform 96"/>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2" name="Freeform 97"/>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3" name="Freeform 98"/>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4" name="Freeform 99"/>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5" name="Freeform 100"/>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6" name="Freeform 108"/>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55" name="组合 54"/>
            <p:cNvGrpSpPr/>
            <p:nvPr/>
          </p:nvGrpSpPr>
          <p:grpSpPr>
            <a:xfrm>
              <a:off x="3650584" y="4211435"/>
              <a:ext cx="203200" cy="601663"/>
              <a:chOff x="2555876" y="4340225"/>
              <a:chExt cx="203200" cy="601663"/>
            </a:xfrm>
            <a:grpFill/>
          </p:grpSpPr>
          <p:sp>
            <p:nvSpPr>
              <p:cNvPr id="156" name="Freeform 105"/>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7" name="Freeform 106"/>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8" name="Freeform 107"/>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9" name="Freeform 109"/>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6" name="组合 55"/>
            <p:cNvGrpSpPr/>
            <p:nvPr/>
          </p:nvGrpSpPr>
          <p:grpSpPr>
            <a:xfrm>
              <a:off x="4114134" y="4217785"/>
              <a:ext cx="796925" cy="612776"/>
              <a:chOff x="3019426" y="4346575"/>
              <a:chExt cx="796925" cy="612776"/>
            </a:xfrm>
            <a:grpFill/>
          </p:grpSpPr>
          <p:sp>
            <p:nvSpPr>
              <p:cNvPr id="150" name="Freeform 110"/>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1" name="Rectangle 111"/>
              <p:cNvSpPr>
                <a:spLocks noChangeArrowheads="1"/>
              </p:cNvSpPr>
              <p:nvPr/>
            </p:nvSpPr>
            <p:spPr bwMode="auto">
              <a:xfrm>
                <a:off x="3049588" y="4510088"/>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2" name="Freeform 112"/>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3" name="Freeform 113"/>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4" name="Freeform 114"/>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5" name="Freeform 115"/>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57" name="Freeform 116"/>
            <p:cNvSpPr>
              <a:spLocks noEditPoints="1"/>
            </p:cNvSpPr>
            <p:nvPr/>
          </p:nvSpPr>
          <p:spPr bwMode="auto">
            <a:xfrm>
              <a:off x="5125371" y="2090535"/>
              <a:ext cx="392113" cy="492125"/>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58" name="组合 57"/>
            <p:cNvGrpSpPr/>
            <p:nvPr/>
          </p:nvGrpSpPr>
          <p:grpSpPr>
            <a:xfrm>
              <a:off x="2296446" y="1923848"/>
              <a:ext cx="404813" cy="611188"/>
              <a:chOff x="1201738" y="2052638"/>
              <a:chExt cx="404813" cy="611188"/>
            </a:xfrm>
            <a:grpFill/>
          </p:grpSpPr>
          <p:sp>
            <p:nvSpPr>
              <p:cNvPr id="146" name="Freeform 117"/>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7" name="Freeform 118"/>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8" name="Freeform 119"/>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9" name="Freeform 120"/>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9" name="组合 58"/>
            <p:cNvGrpSpPr/>
            <p:nvPr/>
          </p:nvGrpSpPr>
          <p:grpSpPr>
            <a:xfrm>
              <a:off x="3206084" y="1584123"/>
              <a:ext cx="601663" cy="601663"/>
              <a:chOff x="2111376" y="1712913"/>
              <a:chExt cx="601663" cy="601663"/>
            </a:xfrm>
            <a:grpFill/>
          </p:grpSpPr>
          <p:sp>
            <p:nvSpPr>
              <p:cNvPr id="141"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2"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3"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4"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5" name="Freeform 125"/>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0" name="组合 59"/>
            <p:cNvGrpSpPr/>
            <p:nvPr/>
          </p:nvGrpSpPr>
          <p:grpSpPr>
            <a:xfrm>
              <a:off x="2588546" y="1412673"/>
              <a:ext cx="381000" cy="484187"/>
              <a:chOff x="1493838" y="1541463"/>
              <a:chExt cx="381000" cy="484187"/>
            </a:xfrm>
            <a:grpFill/>
          </p:grpSpPr>
          <p:sp>
            <p:nvSpPr>
              <p:cNvPr id="139"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0" name="Rectangle 127"/>
              <p:cNvSpPr>
                <a:spLocks noChangeArrowheads="1"/>
              </p:cNvSpPr>
              <p:nvPr/>
            </p:nvSpPr>
            <p:spPr bwMode="auto">
              <a:xfrm>
                <a:off x="1811338" y="1541463"/>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61" name="Freeform 128"/>
            <p:cNvSpPr>
              <a:spLocks noEditPoints="1"/>
            </p:cNvSpPr>
            <p:nvPr/>
          </p:nvSpPr>
          <p:spPr bwMode="auto">
            <a:xfrm>
              <a:off x="4504659" y="3779635"/>
              <a:ext cx="508000" cy="396875"/>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62" name="组合 61"/>
            <p:cNvGrpSpPr/>
            <p:nvPr/>
          </p:nvGrpSpPr>
          <p:grpSpPr>
            <a:xfrm>
              <a:off x="2988596" y="4176510"/>
              <a:ext cx="495300" cy="644526"/>
              <a:chOff x="1893888" y="4305300"/>
              <a:chExt cx="495300" cy="644526"/>
            </a:xfrm>
            <a:grpFill/>
          </p:grpSpPr>
          <p:sp>
            <p:nvSpPr>
              <p:cNvPr id="131" name="Freeform 129"/>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2"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3" name="Freeform 131"/>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4" name="Freeform 132"/>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5" name="Freeform 133"/>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6" name="Freeform 134"/>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7"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8" name="Freeform 136"/>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3" name="组合 62"/>
            <p:cNvGrpSpPr/>
            <p:nvPr/>
          </p:nvGrpSpPr>
          <p:grpSpPr>
            <a:xfrm>
              <a:off x="4941221" y="1685723"/>
              <a:ext cx="323850" cy="576262"/>
              <a:chOff x="3846513" y="1814513"/>
              <a:chExt cx="323850" cy="576262"/>
            </a:xfrm>
            <a:grpFill/>
          </p:grpSpPr>
          <p:sp>
            <p:nvSpPr>
              <p:cNvPr id="128"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9" name="Freeform 138"/>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0" name="Freeform 139"/>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64" name="Freeform 140"/>
            <p:cNvSpPr>
              <a:spLocks/>
            </p:cNvSpPr>
            <p:nvPr/>
          </p:nvSpPr>
          <p:spPr bwMode="auto">
            <a:xfrm>
              <a:off x="3660109" y="1030085"/>
              <a:ext cx="515938" cy="420688"/>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5" name="Freeform 141"/>
            <p:cNvSpPr>
              <a:spLocks noEditPoints="1"/>
            </p:cNvSpPr>
            <p:nvPr/>
          </p:nvSpPr>
          <p:spPr bwMode="auto">
            <a:xfrm>
              <a:off x="3701384" y="3603423"/>
              <a:ext cx="628650" cy="519113"/>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6" name="Freeform 142"/>
            <p:cNvSpPr>
              <a:spLocks noEditPoints="1"/>
            </p:cNvSpPr>
            <p:nvPr/>
          </p:nvSpPr>
          <p:spPr bwMode="auto">
            <a:xfrm>
              <a:off x="2409159" y="2562023"/>
              <a:ext cx="808038" cy="941388"/>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7" name="Freeform 143"/>
            <p:cNvSpPr>
              <a:spLocks noEditPoints="1"/>
            </p:cNvSpPr>
            <p:nvPr/>
          </p:nvSpPr>
          <p:spPr bwMode="auto">
            <a:xfrm>
              <a:off x="2264696" y="2839835"/>
              <a:ext cx="339725" cy="684213"/>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68" name="组合 67"/>
            <p:cNvGrpSpPr/>
            <p:nvPr/>
          </p:nvGrpSpPr>
          <p:grpSpPr>
            <a:xfrm>
              <a:off x="3252121" y="2925560"/>
              <a:ext cx="571500" cy="574675"/>
              <a:chOff x="2157413" y="3054350"/>
              <a:chExt cx="571500" cy="574675"/>
            </a:xfrm>
            <a:grpFill/>
          </p:grpSpPr>
          <p:sp>
            <p:nvSpPr>
              <p:cNvPr id="126"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7" name="Freeform 145"/>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9" name="组合 68"/>
            <p:cNvGrpSpPr/>
            <p:nvPr/>
          </p:nvGrpSpPr>
          <p:grpSpPr>
            <a:xfrm>
              <a:off x="3145759" y="3663748"/>
              <a:ext cx="447675" cy="422275"/>
              <a:chOff x="2051051" y="3792538"/>
              <a:chExt cx="447675" cy="422275"/>
            </a:xfrm>
            <a:grpFill/>
          </p:grpSpPr>
          <p:sp>
            <p:nvSpPr>
              <p:cNvPr id="124" name="Freeform 146"/>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5" name="Freeform 147"/>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70" name="组合 69"/>
            <p:cNvGrpSpPr/>
            <p:nvPr/>
          </p:nvGrpSpPr>
          <p:grpSpPr>
            <a:xfrm>
              <a:off x="4285584" y="1101523"/>
              <a:ext cx="676275" cy="555625"/>
              <a:chOff x="3190876" y="1230313"/>
              <a:chExt cx="676275" cy="555625"/>
            </a:xfrm>
            <a:grpFill/>
          </p:grpSpPr>
          <p:sp>
            <p:nvSpPr>
              <p:cNvPr id="121" name="Freeform 148"/>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2" name="Freeform 149"/>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3" name="Freeform 150"/>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71" name="Freeform 151"/>
            <p:cNvSpPr>
              <a:spLocks noEditPoints="1"/>
            </p:cNvSpPr>
            <p:nvPr/>
          </p:nvSpPr>
          <p:spPr bwMode="auto">
            <a:xfrm>
              <a:off x="2647284" y="3503410"/>
              <a:ext cx="381000" cy="660400"/>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2" name="Freeform 152"/>
            <p:cNvSpPr>
              <a:spLocks noEditPoints="1"/>
            </p:cNvSpPr>
            <p:nvPr/>
          </p:nvSpPr>
          <p:spPr bwMode="auto">
            <a:xfrm>
              <a:off x="5019009" y="2639810"/>
              <a:ext cx="547688" cy="595313"/>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3" name="Freeform 153"/>
            <p:cNvSpPr>
              <a:spLocks noEditPoints="1"/>
            </p:cNvSpPr>
            <p:nvPr/>
          </p:nvSpPr>
          <p:spPr bwMode="auto">
            <a:xfrm>
              <a:off x="3023521" y="1095173"/>
              <a:ext cx="515938" cy="504825"/>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4" name="Freeform 154"/>
            <p:cNvSpPr>
              <a:spLocks noEditPoints="1"/>
            </p:cNvSpPr>
            <p:nvPr/>
          </p:nvSpPr>
          <p:spPr bwMode="auto">
            <a:xfrm>
              <a:off x="4836446" y="3247823"/>
              <a:ext cx="488950" cy="512763"/>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75" name="组合 74"/>
            <p:cNvGrpSpPr/>
            <p:nvPr/>
          </p:nvGrpSpPr>
          <p:grpSpPr>
            <a:xfrm>
              <a:off x="2799684" y="2127048"/>
              <a:ext cx="619125" cy="650875"/>
              <a:chOff x="1704976" y="2255838"/>
              <a:chExt cx="619125" cy="650875"/>
            </a:xfrm>
            <a:grpFill/>
          </p:grpSpPr>
          <p:sp>
            <p:nvSpPr>
              <p:cNvPr id="108" name="Rectangle 155"/>
              <p:cNvSpPr>
                <a:spLocks noChangeArrowheads="1"/>
              </p:cNvSpPr>
              <p:nvPr/>
            </p:nvSpPr>
            <p:spPr bwMode="auto">
              <a:xfrm>
                <a:off x="1704976" y="2873375"/>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9" name="Rectangle 156"/>
              <p:cNvSpPr>
                <a:spLocks noChangeArrowheads="1"/>
              </p:cNvSpPr>
              <p:nvPr/>
            </p:nvSpPr>
            <p:spPr bwMode="auto">
              <a:xfrm>
                <a:off x="1730376" y="2811463"/>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0" name="Rectangle 157"/>
              <p:cNvSpPr>
                <a:spLocks noChangeArrowheads="1"/>
              </p:cNvSpPr>
              <p:nvPr/>
            </p:nvSpPr>
            <p:spPr bwMode="auto">
              <a:xfrm>
                <a:off x="1954213"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1" name="Rectangle 158"/>
              <p:cNvSpPr>
                <a:spLocks noChangeArrowheads="1"/>
              </p:cNvSpPr>
              <p:nvPr/>
            </p:nvSpPr>
            <p:spPr bwMode="auto">
              <a:xfrm>
                <a:off x="1976438"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2" name="Rectangle 159"/>
              <p:cNvSpPr>
                <a:spLocks noChangeArrowheads="1"/>
              </p:cNvSpPr>
              <p:nvPr/>
            </p:nvSpPr>
            <p:spPr bwMode="auto">
              <a:xfrm>
                <a:off x="1954213"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3" name="Rectangle 160"/>
              <p:cNvSpPr>
                <a:spLocks noChangeArrowheads="1"/>
              </p:cNvSpPr>
              <p:nvPr/>
            </p:nvSpPr>
            <p:spPr bwMode="auto">
              <a:xfrm>
                <a:off x="1774826" y="2747963"/>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4" name="Rectangle 161"/>
              <p:cNvSpPr>
                <a:spLocks noChangeArrowheads="1"/>
              </p:cNvSpPr>
              <p:nvPr/>
            </p:nvSpPr>
            <p:spPr bwMode="auto">
              <a:xfrm>
                <a:off x="1795463"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5" name="Rectangle 162"/>
              <p:cNvSpPr>
                <a:spLocks noChangeArrowheads="1"/>
              </p:cNvSpPr>
              <p:nvPr/>
            </p:nvSpPr>
            <p:spPr bwMode="auto">
              <a:xfrm>
                <a:off x="1774826" y="250507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6" name="Rectangle 163"/>
              <p:cNvSpPr>
                <a:spLocks noChangeArrowheads="1"/>
              </p:cNvSpPr>
              <p:nvPr/>
            </p:nvSpPr>
            <p:spPr bwMode="auto">
              <a:xfrm>
                <a:off x="2135188"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7" name="Rectangle 164"/>
              <p:cNvSpPr>
                <a:spLocks noChangeArrowheads="1"/>
              </p:cNvSpPr>
              <p:nvPr/>
            </p:nvSpPr>
            <p:spPr bwMode="auto">
              <a:xfrm>
                <a:off x="2157413" y="2517775"/>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8" name="Rectangle 165"/>
              <p:cNvSpPr>
                <a:spLocks noChangeArrowheads="1"/>
              </p:cNvSpPr>
              <p:nvPr/>
            </p:nvSpPr>
            <p:spPr bwMode="auto">
              <a:xfrm>
                <a:off x="2135188"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9" name="Rectangle 166"/>
              <p:cNvSpPr>
                <a:spLocks noChangeArrowheads="1"/>
              </p:cNvSpPr>
              <p:nvPr/>
            </p:nvSpPr>
            <p:spPr bwMode="auto">
              <a:xfrm>
                <a:off x="1730376" y="24352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0" name="Freeform 167"/>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76" name="Freeform 168"/>
            <p:cNvSpPr>
              <a:spLocks noEditPoints="1"/>
            </p:cNvSpPr>
            <p:nvPr/>
          </p:nvSpPr>
          <p:spPr bwMode="auto">
            <a:xfrm>
              <a:off x="4166521" y="2288973"/>
              <a:ext cx="788988" cy="515938"/>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7" name="Freeform 169"/>
            <p:cNvSpPr>
              <a:spLocks noEditPoints="1"/>
            </p:cNvSpPr>
            <p:nvPr/>
          </p:nvSpPr>
          <p:spPr bwMode="auto">
            <a:xfrm>
              <a:off x="3029871" y="2857298"/>
              <a:ext cx="185738" cy="32067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8" name="Freeform 170"/>
            <p:cNvSpPr>
              <a:spLocks noEditPoints="1"/>
            </p:cNvSpPr>
            <p:nvPr/>
          </p:nvSpPr>
          <p:spPr bwMode="auto">
            <a:xfrm>
              <a:off x="4463384" y="1747635"/>
              <a:ext cx="369888" cy="455613"/>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9" name="Freeform 171"/>
            <p:cNvSpPr>
              <a:spLocks noEditPoints="1"/>
            </p:cNvSpPr>
            <p:nvPr/>
          </p:nvSpPr>
          <p:spPr bwMode="auto">
            <a:xfrm>
              <a:off x="3552159" y="2225473"/>
              <a:ext cx="561975" cy="565150"/>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0" name="Freeform 172"/>
            <p:cNvSpPr>
              <a:spLocks noEditPoints="1"/>
            </p:cNvSpPr>
            <p:nvPr/>
          </p:nvSpPr>
          <p:spPr bwMode="auto">
            <a:xfrm>
              <a:off x="3968084" y="2950960"/>
              <a:ext cx="633413" cy="4826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1" name="组合 80"/>
            <p:cNvGrpSpPr/>
            <p:nvPr/>
          </p:nvGrpSpPr>
          <p:grpSpPr>
            <a:xfrm>
              <a:off x="4187159" y="2208010"/>
              <a:ext cx="209550" cy="200025"/>
              <a:chOff x="3092451" y="2336800"/>
              <a:chExt cx="209550" cy="200025"/>
            </a:xfrm>
            <a:grpFill/>
          </p:grpSpPr>
          <p:sp>
            <p:nvSpPr>
              <p:cNvPr id="106" name="Freeform 173"/>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7" name="Freeform 174"/>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2" name="Freeform 175"/>
            <p:cNvSpPr>
              <a:spLocks noEditPoints="1"/>
            </p:cNvSpPr>
            <p:nvPr/>
          </p:nvSpPr>
          <p:spPr bwMode="auto">
            <a:xfrm>
              <a:off x="4409409" y="3530398"/>
              <a:ext cx="217488" cy="303213"/>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3" name="Freeform 176"/>
            <p:cNvSpPr>
              <a:spLocks noEditPoints="1"/>
            </p:cNvSpPr>
            <p:nvPr/>
          </p:nvSpPr>
          <p:spPr bwMode="auto">
            <a:xfrm>
              <a:off x="2645696" y="1946073"/>
              <a:ext cx="279400" cy="303213"/>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4" name="Freeform 177"/>
            <p:cNvSpPr>
              <a:spLocks noEditPoints="1"/>
            </p:cNvSpPr>
            <p:nvPr/>
          </p:nvSpPr>
          <p:spPr bwMode="auto">
            <a:xfrm>
              <a:off x="3898234" y="1533323"/>
              <a:ext cx="419100" cy="606425"/>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5" name="组合 84"/>
            <p:cNvGrpSpPr/>
            <p:nvPr/>
          </p:nvGrpSpPr>
          <p:grpSpPr>
            <a:xfrm>
              <a:off x="4237959" y="1449185"/>
              <a:ext cx="363538" cy="220663"/>
              <a:chOff x="3143251" y="1577975"/>
              <a:chExt cx="363538" cy="220663"/>
            </a:xfrm>
            <a:grpFill/>
          </p:grpSpPr>
          <p:sp>
            <p:nvSpPr>
              <p:cNvPr id="10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4" name="Freeform 179"/>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5" name="Freeform 180"/>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6" name="Freeform 181"/>
            <p:cNvSpPr>
              <a:spLocks noEditPoints="1"/>
            </p:cNvSpPr>
            <p:nvPr/>
          </p:nvSpPr>
          <p:spPr bwMode="auto">
            <a:xfrm>
              <a:off x="4250659" y="2731885"/>
              <a:ext cx="436563" cy="15557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7" name="组合 86"/>
            <p:cNvGrpSpPr/>
            <p:nvPr/>
          </p:nvGrpSpPr>
          <p:grpSpPr>
            <a:xfrm>
              <a:off x="2610771" y="3123998"/>
              <a:ext cx="247651" cy="312737"/>
              <a:chOff x="1516063" y="3252788"/>
              <a:chExt cx="247651" cy="312737"/>
            </a:xfrm>
            <a:grpFill/>
          </p:grpSpPr>
          <p:sp>
            <p:nvSpPr>
              <p:cNvPr id="100" name="Freeform 182"/>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1" name="Freeform 183"/>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2" name="Freeform 184"/>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8" name="Freeform 185"/>
            <p:cNvSpPr>
              <a:spLocks noEditPoints="1"/>
            </p:cNvSpPr>
            <p:nvPr/>
          </p:nvSpPr>
          <p:spPr bwMode="auto">
            <a:xfrm>
              <a:off x="2988596" y="1915910"/>
              <a:ext cx="200025" cy="153988"/>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9" name="组合 88"/>
            <p:cNvGrpSpPr/>
            <p:nvPr/>
          </p:nvGrpSpPr>
          <p:grpSpPr>
            <a:xfrm>
              <a:off x="4760246" y="2971598"/>
              <a:ext cx="265113" cy="334963"/>
              <a:chOff x="3665538" y="3100388"/>
              <a:chExt cx="265113" cy="334963"/>
            </a:xfrm>
            <a:grpFill/>
          </p:grpSpPr>
          <p:sp>
            <p:nvSpPr>
              <p:cNvPr id="97" name="Freeform 186"/>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8" name="Freeform 187"/>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9" name="Freeform 188"/>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90" name="Freeform 189"/>
            <p:cNvSpPr>
              <a:spLocks noEditPoints="1"/>
            </p:cNvSpPr>
            <p:nvPr/>
          </p:nvSpPr>
          <p:spPr bwMode="auto">
            <a:xfrm>
              <a:off x="3461671" y="4587673"/>
              <a:ext cx="217488" cy="233363"/>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91" name="组合 90"/>
            <p:cNvGrpSpPr/>
            <p:nvPr/>
          </p:nvGrpSpPr>
          <p:grpSpPr>
            <a:xfrm>
              <a:off x="3774409" y="2795385"/>
              <a:ext cx="160337" cy="255588"/>
              <a:chOff x="2679701" y="2924175"/>
              <a:chExt cx="160337" cy="255588"/>
            </a:xfrm>
            <a:grpFill/>
          </p:grpSpPr>
          <p:sp>
            <p:nvSpPr>
              <p:cNvPr id="93" name="Freeform 190"/>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4" name="Freeform 191"/>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5" name="Freeform 192"/>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6" name="Freeform 193"/>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92" name="Freeform 194"/>
            <p:cNvSpPr>
              <a:spLocks noEditPoints="1"/>
            </p:cNvSpPr>
            <p:nvPr/>
          </p:nvSpPr>
          <p:spPr bwMode="auto">
            <a:xfrm>
              <a:off x="3756946" y="1485698"/>
              <a:ext cx="217488" cy="236538"/>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Tree>
    <p:extLst>
      <p:ext uri="{BB962C8B-B14F-4D97-AF65-F5344CB8AC3E}">
        <p14:creationId xmlns:p14="http://schemas.microsoft.com/office/powerpoint/2010/main" val="2337486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57250" y="841375"/>
            <a:ext cx="5143500" cy="17907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57250" y="2701925"/>
            <a:ext cx="51435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32260262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3216819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468313" y="1282700"/>
            <a:ext cx="5915025"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468313" y="3441700"/>
            <a:ext cx="5915025"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13882838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71488" y="1370013"/>
            <a:ext cx="2881312"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505200" y="1370013"/>
            <a:ext cx="2881313"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855135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73075" y="274638"/>
            <a:ext cx="5915025" cy="993775"/>
          </a:xfrm>
        </p:spPr>
        <p:txBody>
          <a:bodyPr/>
          <a:lstStyle/>
          <a:p>
            <a:r>
              <a:rPr lang="zh-CN" altLang="en-US"/>
              <a:t>单击此处编辑母版标题样式</a:t>
            </a:r>
          </a:p>
        </p:txBody>
      </p:sp>
      <p:sp>
        <p:nvSpPr>
          <p:cNvPr id="3" name="文本占位符 2"/>
          <p:cNvSpPr>
            <a:spLocks noGrp="1"/>
          </p:cNvSpPr>
          <p:nvPr>
            <p:ph type="body" idx="1"/>
          </p:nvPr>
        </p:nvSpPr>
        <p:spPr>
          <a:xfrm>
            <a:off x="473075" y="1260475"/>
            <a:ext cx="2900363"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73075" y="1879600"/>
            <a:ext cx="2900363"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71863" y="1260475"/>
            <a:ext cx="29162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3471863" y="1879600"/>
            <a:ext cx="29162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4041458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276783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0" name="页脚占位符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11" name="灯片编号占位符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F0C4AF9-9E58-4CD9-9418-8FA483C60EDD}" type="slidenum">
              <a:rPr lang="zh-CN" altLang="en-US" smtClean="0"/>
              <a:pPr/>
              <a:t>‹#›</a:t>
            </a:fld>
            <a:endParaRPr lang="zh-CN" altLang="en-US"/>
          </a:p>
        </p:txBody>
      </p:sp>
      <p:sp>
        <p:nvSpPr>
          <p:cNvPr id="29" name="TextBox 15"/>
          <p:cNvSpPr txBox="1"/>
          <p:nvPr userDrawn="1"/>
        </p:nvSpPr>
        <p:spPr>
          <a:xfrm>
            <a:off x="294883" y="346275"/>
            <a:ext cx="487823" cy="276999"/>
          </a:xfrm>
          <a:prstGeom prst="rect">
            <a:avLst/>
          </a:prstGeom>
          <a:noFill/>
        </p:spPr>
        <p:txBody>
          <a:bodyPr wrap="square" rtlCol="0">
            <a:spAutoFit/>
          </a:bodyPr>
          <a:lstStyle/>
          <a:p>
            <a:pPr algn="ctr"/>
            <a:r>
              <a:rPr lang="zh-CN" altLang="en-US" sz="1200" baseline="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zh-CN" altLang="en-US"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altLang="en-US" sz="1200" b="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28541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1380946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3075" y="342900"/>
            <a:ext cx="2211388"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2916238" y="741363"/>
            <a:ext cx="3471862"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73075" y="1543050"/>
            <a:ext cx="2211388"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232880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3075" y="342900"/>
            <a:ext cx="2211388"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2916238" y="741363"/>
            <a:ext cx="3471862"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473075" y="1543050"/>
            <a:ext cx="2211388"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2995138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3457215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908550" y="274638"/>
            <a:ext cx="1477963"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71488" y="274638"/>
            <a:ext cx="4284662"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2908001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342900" y="900113"/>
            <a:ext cx="3028950" cy="2545556"/>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3486150" y="900113"/>
            <a:ext cx="3028950" cy="2545556"/>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4044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8"/>
            <a:ext cx="6172200" cy="85725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342900" y="1151335"/>
            <a:ext cx="303014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342900" y="1631156"/>
            <a:ext cx="303014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3483770" y="1151335"/>
            <a:ext cx="303133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3483770" y="1631156"/>
            <a:ext cx="303133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8" name="页脚占位符 7"/>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878352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79646"/>
        </a:solidFill>
        <a:effectLst/>
      </p:bgPr>
    </p:bg>
    <p:spTree>
      <p:nvGrpSpPr>
        <p:cNvPr id="1" name=""/>
        <p:cNvGrpSpPr/>
        <p:nvPr/>
      </p:nvGrpSpPr>
      <p:grpSpPr>
        <a:xfrm>
          <a:off x="0" y="0"/>
          <a:ext cx="0" cy="0"/>
          <a:chOff x="0" y="0"/>
          <a:chExt cx="0" cy="0"/>
        </a:xfrm>
      </p:grpSpPr>
      <p:sp>
        <p:nvSpPr>
          <p:cNvPr id="6" name="矩形 5"/>
          <p:cNvSpPr/>
          <p:nvPr userDrawn="1"/>
        </p:nvSpPr>
        <p:spPr>
          <a:xfrm>
            <a:off x="0" y="3960154"/>
            <a:ext cx="6858000" cy="1183346"/>
          </a:xfrm>
          <a:prstGeom prst="rect">
            <a:avLst/>
          </a:prstGeom>
          <a:solidFill>
            <a:srgbClr val="EDD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074" name="Picture 2" descr="C:\Users\Administrator\Desktop\未标题-1 拷贝.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2647" y="523129"/>
            <a:ext cx="3348371" cy="245835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dministrator\Desktop\link.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67450"/>
          <a:stretch/>
        </p:blipFill>
        <p:spPr bwMode="auto">
          <a:xfrm>
            <a:off x="3915054" y="2981485"/>
            <a:ext cx="2826926" cy="9815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32777" b="37880"/>
          <a:stretch/>
        </p:blipFill>
        <p:spPr bwMode="auto">
          <a:xfrm>
            <a:off x="3915054" y="3960155"/>
            <a:ext cx="2826926" cy="88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986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bg>
      <p:bgPr>
        <a:solidFill>
          <a:srgbClr val="F79646"/>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191" y="-1488"/>
            <a:ext cx="6859984" cy="5304369"/>
            <a:chOff x="0" y="0"/>
            <a:chExt cx="12192000" cy="7070447"/>
          </a:xfrm>
        </p:grpSpPr>
        <p:sp>
          <p:nvSpPr>
            <p:cNvPr id="18" name="矩形 17"/>
            <p:cNvSpPr/>
            <p:nvPr userDrawn="1"/>
          </p:nvSpPr>
          <p:spPr>
            <a:xfrm>
              <a:off x="0" y="1602377"/>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矩形 34"/>
            <p:cNvSpPr/>
            <p:nvPr userDrawn="1"/>
          </p:nvSpPr>
          <p:spPr>
            <a:xfrm>
              <a:off x="0" y="558471"/>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矩形 35"/>
            <p:cNvSpPr/>
            <p:nvPr userDrawn="1"/>
          </p:nvSpPr>
          <p:spPr>
            <a:xfrm>
              <a:off x="0" y="5778000"/>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矩形 36"/>
            <p:cNvSpPr/>
            <p:nvPr userDrawn="1"/>
          </p:nvSpPr>
          <p:spPr>
            <a:xfrm>
              <a:off x="0" y="2646283"/>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userDrawn="1"/>
          </p:nvSpPr>
          <p:spPr>
            <a:xfrm>
              <a:off x="0" y="3690189"/>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矩形 38"/>
            <p:cNvSpPr/>
            <p:nvPr userDrawn="1"/>
          </p:nvSpPr>
          <p:spPr>
            <a:xfrm>
              <a:off x="0" y="4734095"/>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矩形 39"/>
            <p:cNvSpPr/>
            <p:nvPr userDrawn="1"/>
          </p:nvSpPr>
          <p:spPr>
            <a:xfrm>
              <a:off x="540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矩形 40"/>
            <p:cNvSpPr/>
            <p:nvPr userDrawn="1"/>
          </p:nvSpPr>
          <p:spPr>
            <a:xfrm>
              <a:off x="8997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矩形 41"/>
            <p:cNvSpPr/>
            <p:nvPr userDrawn="1"/>
          </p:nvSpPr>
          <p:spPr>
            <a:xfrm>
              <a:off x="11112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矩形 42"/>
            <p:cNvSpPr/>
            <p:nvPr userDrawn="1"/>
          </p:nvSpPr>
          <p:spPr>
            <a:xfrm>
              <a:off x="1597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矩形 43"/>
            <p:cNvSpPr/>
            <p:nvPr userDrawn="1"/>
          </p:nvSpPr>
          <p:spPr>
            <a:xfrm>
              <a:off x="3711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矩形 44"/>
            <p:cNvSpPr/>
            <p:nvPr userDrawn="1"/>
          </p:nvSpPr>
          <p:spPr>
            <a:xfrm>
              <a:off x="6883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6" name="矩形 45"/>
            <p:cNvSpPr/>
            <p:nvPr userDrawn="1"/>
          </p:nvSpPr>
          <p:spPr>
            <a:xfrm>
              <a:off x="10054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矩形 46"/>
            <p:cNvSpPr/>
            <p:nvPr userDrawn="1"/>
          </p:nvSpPr>
          <p:spPr>
            <a:xfrm>
              <a:off x="2570167" y="212447"/>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矩形 47"/>
            <p:cNvSpPr/>
            <p:nvPr userDrawn="1"/>
          </p:nvSpPr>
          <p:spPr>
            <a:xfrm>
              <a:off x="4768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矩形 48"/>
            <p:cNvSpPr/>
            <p:nvPr userDrawn="1"/>
          </p:nvSpPr>
          <p:spPr>
            <a:xfrm>
              <a:off x="5826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矩形 49"/>
            <p:cNvSpPr/>
            <p:nvPr userDrawn="1"/>
          </p:nvSpPr>
          <p:spPr>
            <a:xfrm>
              <a:off x="79404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2" name="组合 51"/>
          <p:cNvGrpSpPr/>
          <p:nvPr userDrawn="1"/>
        </p:nvGrpSpPr>
        <p:grpSpPr>
          <a:xfrm>
            <a:off x="476672" y="1322890"/>
            <a:ext cx="1530170" cy="2256972"/>
            <a:chOff x="2264696" y="1030085"/>
            <a:chExt cx="3302001" cy="5313363"/>
          </a:xfrm>
          <a:solidFill>
            <a:schemeClr val="bg1"/>
          </a:solidFill>
        </p:grpSpPr>
        <p:grpSp>
          <p:nvGrpSpPr>
            <p:cNvPr id="53" name="组合 52"/>
            <p:cNvGrpSpPr/>
            <p:nvPr/>
          </p:nvGrpSpPr>
          <p:grpSpPr>
            <a:xfrm>
              <a:off x="3847434" y="4216198"/>
              <a:ext cx="184150" cy="644525"/>
              <a:chOff x="2752726" y="4344988"/>
              <a:chExt cx="184150" cy="644525"/>
            </a:xfrm>
            <a:grpFill/>
          </p:grpSpPr>
          <p:sp>
            <p:nvSpPr>
              <p:cNvPr id="257" name="Freeform 101"/>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58" name="Freeform 102"/>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59" name="Freeform 103"/>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260" name="Freeform 104"/>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4" name="组合 53"/>
            <p:cNvGrpSpPr/>
            <p:nvPr/>
          </p:nvGrpSpPr>
          <p:grpSpPr>
            <a:xfrm>
              <a:off x="3237834" y="4801985"/>
              <a:ext cx="1414463" cy="1541463"/>
              <a:chOff x="2143126" y="4930775"/>
              <a:chExt cx="1414463" cy="1541463"/>
            </a:xfrm>
            <a:grpFill/>
          </p:grpSpPr>
          <p:sp>
            <p:nvSpPr>
              <p:cNvPr id="160" name="Freeform 5"/>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1" name="Freeform 6"/>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2" name="Freeform 7"/>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3" name="Freeform 8"/>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4" name="Freeform 9"/>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5" name="Freeform 10"/>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6" name="Freeform 11"/>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7" name="Freeform 12"/>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8" name="Freeform 13"/>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69" name="Freeform 14"/>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0" name="Freeform 15"/>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1" name="Freeform 16"/>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2" name="Freeform 17"/>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3" name="Freeform 18"/>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4" name="Freeform 19"/>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5" name="Freeform 20"/>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6" name="Freeform 21"/>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7" name="Freeform 22"/>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8" name="Freeform 23"/>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79" name="Freeform 24"/>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0" name="Freeform 25"/>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1" name="Freeform 26"/>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2" name="Freeform 27"/>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3" name="Freeform 28"/>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4" name="Freeform 29"/>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5" name="Freeform 30"/>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6" name="Freeform 31"/>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7" name="Freeform 32"/>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8" name="Freeform 33"/>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89" name="Freeform 34"/>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0" name="Freeform 35"/>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1" name="Freeform 36"/>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2" name="Freeform 37"/>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3" name="Freeform 38"/>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4" name="Freeform 39"/>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5" name="Freeform 40"/>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6" name="Freeform 41"/>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7" name="Freeform 42"/>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8" name="Freeform 43"/>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199" name="Freeform 44"/>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0" name="Freeform 45"/>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1" name="Freeform 46"/>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2" name="Freeform 47"/>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3" name="Freeform 48"/>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4" name="Freeform 49"/>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5" name="Freeform 50"/>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6" name="Freeform 51"/>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7" name="Freeform 52"/>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8" name="Freeform 53"/>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09" name="Freeform 54"/>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0" name="Freeform 55"/>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1" name="Freeform 56"/>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2" name="Freeform 57"/>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3" name="Freeform 58"/>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4" name="Freeform 59"/>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5" name="Freeform 60"/>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6" name="Freeform 61"/>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7" name="Freeform 62"/>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8" name="Freeform 63"/>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19" name="Freeform 64"/>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0" name="Freeform 65"/>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1" name="Freeform 66"/>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2" name="Freeform 67"/>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3" name="Freeform 68"/>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4" name="Freeform 69"/>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5" name="Freeform 70"/>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6" name="Freeform 71"/>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7" name="Freeform 72"/>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8" name="Freeform 73"/>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29" name="Freeform 74"/>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0" name="Freeform 75"/>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1" name="Freeform 76"/>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2" name="Freeform 77"/>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3" name="Freeform 78"/>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4" name="Freeform 79"/>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5" name="Freeform 80"/>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6" name="Freeform 81"/>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7" name="Freeform 82"/>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8" name="Freeform 83"/>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39" name="Freeform 84"/>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0" name="Freeform 85"/>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1" name="Freeform 86"/>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2" name="Freeform 87"/>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3" name="Freeform 88"/>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4" name="Freeform 89"/>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5" name="Freeform 90"/>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6" name="Freeform 91"/>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7" name="Freeform 92"/>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8" name="Freeform 93"/>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49" name="Freeform 94"/>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0" name="Freeform 95"/>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1" name="Freeform 96"/>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2" name="Freeform 97"/>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3" name="Freeform 98"/>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4" name="Freeform 99"/>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5" name="Freeform 100"/>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sp>
            <p:nvSpPr>
              <p:cNvPr id="256" name="Freeform 108"/>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prstClr val="black"/>
                  </a:solidFill>
                </a:endParaRPr>
              </a:p>
            </p:txBody>
          </p:sp>
        </p:grpSp>
        <p:grpSp>
          <p:nvGrpSpPr>
            <p:cNvPr id="55" name="组合 54"/>
            <p:cNvGrpSpPr/>
            <p:nvPr/>
          </p:nvGrpSpPr>
          <p:grpSpPr>
            <a:xfrm>
              <a:off x="3650584" y="4211435"/>
              <a:ext cx="203200" cy="601663"/>
              <a:chOff x="2555876" y="4340225"/>
              <a:chExt cx="203200" cy="601663"/>
            </a:xfrm>
            <a:grpFill/>
          </p:grpSpPr>
          <p:sp>
            <p:nvSpPr>
              <p:cNvPr id="156" name="Freeform 105"/>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7" name="Freeform 106"/>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8" name="Freeform 107"/>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9" name="Freeform 109"/>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6" name="组合 55"/>
            <p:cNvGrpSpPr/>
            <p:nvPr/>
          </p:nvGrpSpPr>
          <p:grpSpPr>
            <a:xfrm>
              <a:off x="4114134" y="4217785"/>
              <a:ext cx="796925" cy="612776"/>
              <a:chOff x="3019426" y="4346575"/>
              <a:chExt cx="796925" cy="612776"/>
            </a:xfrm>
            <a:grpFill/>
          </p:grpSpPr>
          <p:sp>
            <p:nvSpPr>
              <p:cNvPr id="150" name="Freeform 110"/>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1" name="Rectangle 111"/>
              <p:cNvSpPr>
                <a:spLocks noChangeArrowheads="1"/>
              </p:cNvSpPr>
              <p:nvPr/>
            </p:nvSpPr>
            <p:spPr bwMode="auto">
              <a:xfrm>
                <a:off x="3049588" y="4510088"/>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2" name="Freeform 112"/>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3" name="Freeform 113"/>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4" name="Freeform 114"/>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55" name="Freeform 115"/>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57" name="Freeform 116"/>
            <p:cNvSpPr>
              <a:spLocks noEditPoints="1"/>
            </p:cNvSpPr>
            <p:nvPr/>
          </p:nvSpPr>
          <p:spPr bwMode="auto">
            <a:xfrm>
              <a:off x="5125371" y="2090535"/>
              <a:ext cx="392113" cy="492125"/>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58" name="组合 57"/>
            <p:cNvGrpSpPr/>
            <p:nvPr/>
          </p:nvGrpSpPr>
          <p:grpSpPr>
            <a:xfrm>
              <a:off x="2296446" y="1923848"/>
              <a:ext cx="404813" cy="611188"/>
              <a:chOff x="1201738" y="2052638"/>
              <a:chExt cx="404813" cy="611188"/>
            </a:xfrm>
            <a:grpFill/>
          </p:grpSpPr>
          <p:sp>
            <p:nvSpPr>
              <p:cNvPr id="146" name="Freeform 117"/>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7" name="Freeform 118"/>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8" name="Freeform 119"/>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9" name="Freeform 120"/>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59" name="组合 58"/>
            <p:cNvGrpSpPr/>
            <p:nvPr/>
          </p:nvGrpSpPr>
          <p:grpSpPr>
            <a:xfrm>
              <a:off x="3206084" y="1584123"/>
              <a:ext cx="601663" cy="601663"/>
              <a:chOff x="2111376" y="1712913"/>
              <a:chExt cx="601663" cy="601663"/>
            </a:xfrm>
            <a:grpFill/>
          </p:grpSpPr>
          <p:sp>
            <p:nvSpPr>
              <p:cNvPr id="141"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2"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3"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4"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5" name="Freeform 125"/>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0" name="组合 59"/>
            <p:cNvGrpSpPr/>
            <p:nvPr/>
          </p:nvGrpSpPr>
          <p:grpSpPr>
            <a:xfrm>
              <a:off x="2588546" y="1412673"/>
              <a:ext cx="381000" cy="484187"/>
              <a:chOff x="1493838" y="1541463"/>
              <a:chExt cx="381000" cy="484187"/>
            </a:xfrm>
            <a:grpFill/>
          </p:grpSpPr>
          <p:sp>
            <p:nvSpPr>
              <p:cNvPr id="139"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40" name="Rectangle 127"/>
              <p:cNvSpPr>
                <a:spLocks noChangeArrowheads="1"/>
              </p:cNvSpPr>
              <p:nvPr/>
            </p:nvSpPr>
            <p:spPr bwMode="auto">
              <a:xfrm>
                <a:off x="1811338" y="1541463"/>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61" name="Freeform 128"/>
            <p:cNvSpPr>
              <a:spLocks noEditPoints="1"/>
            </p:cNvSpPr>
            <p:nvPr/>
          </p:nvSpPr>
          <p:spPr bwMode="auto">
            <a:xfrm>
              <a:off x="4504659" y="3779635"/>
              <a:ext cx="508000" cy="396875"/>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62" name="组合 61"/>
            <p:cNvGrpSpPr/>
            <p:nvPr/>
          </p:nvGrpSpPr>
          <p:grpSpPr>
            <a:xfrm>
              <a:off x="2988596" y="4176510"/>
              <a:ext cx="495300" cy="644526"/>
              <a:chOff x="1893888" y="4305300"/>
              <a:chExt cx="495300" cy="644526"/>
            </a:xfrm>
            <a:grpFill/>
          </p:grpSpPr>
          <p:sp>
            <p:nvSpPr>
              <p:cNvPr id="131" name="Freeform 129"/>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2"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3" name="Freeform 131"/>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4" name="Freeform 132"/>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5" name="Freeform 133"/>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6" name="Freeform 134"/>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7"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8" name="Freeform 136"/>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3" name="组合 62"/>
            <p:cNvGrpSpPr/>
            <p:nvPr/>
          </p:nvGrpSpPr>
          <p:grpSpPr>
            <a:xfrm>
              <a:off x="4941221" y="1685723"/>
              <a:ext cx="323850" cy="576262"/>
              <a:chOff x="3846513" y="1814513"/>
              <a:chExt cx="323850" cy="576262"/>
            </a:xfrm>
            <a:grpFill/>
          </p:grpSpPr>
          <p:sp>
            <p:nvSpPr>
              <p:cNvPr id="128"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9" name="Freeform 138"/>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30" name="Freeform 139"/>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64" name="Freeform 140"/>
            <p:cNvSpPr>
              <a:spLocks/>
            </p:cNvSpPr>
            <p:nvPr/>
          </p:nvSpPr>
          <p:spPr bwMode="auto">
            <a:xfrm>
              <a:off x="3660109" y="1030085"/>
              <a:ext cx="515938" cy="420688"/>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5" name="Freeform 141"/>
            <p:cNvSpPr>
              <a:spLocks noEditPoints="1"/>
            </p:cNvSpPr>
            <p:nvPr/>
          </p:nvSpPr>
          <p:spPr bwMode="auto">
            <a:xfrm>
              <a:off x="3701384" y="3603423"/>
              <a:ext cx="628650" cy="519113"/>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6" name="Freeform 142"/>
            <p:cNvSpPr>
              <a:spLocks noEditPoints="1"/>
            </p:cNvSpPr>
            <p:nvPr/>
          </p:nvSpPr>
          <p:spPr bwMode="auto">
            <a:xfrm>
              <a:off x="2409159" y="2562023"/>
              <a:ext cx="808038" cy="941388"/>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67" name="Freeform 143"/>
            <p:cNvSpPr>
              <a:spLocks noEditPoints="1"/>
            </p:cNvSpPr>
            <p:nvPr/>
          </p:nvSpPr>
          <p:spPr bwMode="auto">
            <a:xfrm>
              <a:off x="2264696" y="2839835"/>
              <a:ext cx="339725" cy="684213"/>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68" name="组合 67"/>
            <p:cNvGrpSpPr/>
            <p:nvPr/>
          </p:nvGrpSpPr>
          <p:grpSpPr>
            <a:xfrm>
              <a:off x="3252121" y="2925560"/>
              <a:ext cx="571500" cy="574675"/>
              <a:chOff x="2157413" y="3054350"/>
              <a:chExt cx="571500" cy="574675"/>
            </a:xfrm>
            <a:grpFill/>
          </p:grpSpPr>
          <p:sp>
            <p:nvSpPr>
              <p:cNvPr id="126"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7" name="Freeform 145"/>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69" name="组合 68"/>
            <p:cNvGrpSpPr/>
            <p:nvPr/>
          </p:nvGrpSpPr>
          <p:grpSpPr>
            <a:xfrm>
              <a:off x="3145759" y="3663748"/>
              <a:ext cx="447675" cy="422275"/>
              <a:chOff x="2051051" y="3792538"/>
              <a:chExt cx="447675" cy="422275"/>
            </a:xfrm>
            <a:grpFill/>
          </p:grpSpPr>
          <p:sp>
            <p:nvSpPr>
              <p:cNvPr id="124" name="Freeform 146"/>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5" name="Freeform 147"/>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grpSp>
          <p:nvGrpSpPr>
            <p:cNvPr id="70" name="组合 69"/>
            <p:cNvGrpSpPr/>
            <p:nvPr/>
          </p:nvGrpSpPr>
          <p:grpSpPr>
            <a:xfrm>
              <a:off x="4285584" y="1101523"/>
              <a:ext cx="676275" cy="555625"/>
              <a:chOff x="3190876" y="1230313"/>
              <a:chExt cx="676275" cy="555625"/>
            </a:xfrm>
            <a:grpFill/>
          </p:grpSpPr>
          <p:sp>
            <p:nvSpPr>
              <p:cNvPr id="121" name="Freeform 148"/>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2" name="Freeform 149"/>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3" name="Freeform 150"/>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71" name="Freeform 151"/>
            <p:cNvSpPr>
              <a:spLocks noEditPoints="1"/>
            </p:cNvSpPr>
            <p:nvPr/>
          </p:nvSpPr>
          <p:spPr bwMode="auto">
            <a:xfrm>
              <a:off x="2647284" y="3503410"/>
              <a:ext cx="381000" cy="660400"/>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2" name="Freeform 152"/>
            <p:cNvSpPr>
              <a:spLocks noEditPoints="1"/>
            </p:cNvSpPr>
            <p:nvPr/>
          </p:nvSpPr>
          <p:spPr bwMode="auto">
            <a:xfrm>
              <a:off x="5019009" y="2639810"/>
              <a:ext cx="547688" cy="595313"/>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3" name="Freeform 153"/>
            <p:cNvSpPr>
              <a:spLocks noEditPoints="1"/>
            </p:cNvSpPr>
            <p:nvPr/>
          </p:nvSpPr>
          <p:spPr bwMode="auto">
            <a:xfrm>
              <a:off x="3023521" y="1095173"/>
              <a:ext cx="515938" cy="504825"/>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4" name="Freeform 154"/>
            <p:cNvSpPr>
              <a:spLocks noEditPoints="1"/>
            </p:cNvSpPr>
            <p:nvPr/>
          </p:nvSpPr>
          <p:spPr bwMode="auto">
            <a:xfrm>
              <a:off x="4836446" y="3247823"/>
              <a:ext cx="488950" cy="512763"/>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75" name="组合 74"/>
            <p:cNvGrpSpPr/>
            <p:nvPr/>
          </p:nvGrpSpPr>
          <p:grpSpPr>
            <a:xfrm>
              <a:off x="2799684" y="2127048"/>
              <a:ext cx="619125" cy="650875"/>
              <a:chOff x="1704976" y="2255838"/>
              <a:chExt cx="619125" cy="650875"/>
            </a:xfrm>
            <a:grpFill/>
          </p:grpSpPr>
          <p:sp>
            <p:nvSpPr>
              <p:cNvPr id="108" name="Rectangle 155"/>
              <p:cNvSpPr>
                <a:spLocks noChangeArrowheads="1"/>
              </p:cNvSpPr>
              <p:nvPr/>
            </p:nvSpPr>
            <p:spPr bwMode="auto">
              <a:xfrm>
                <a:off x="1704976" y="2873375"/>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9" name="Rectangle 156"/>
              <p:cNvSpPr>
                <a:spLocks noChangeArrowheads="1"/>
              </p:cNvSpPr>
              <p:nvPr/>
            </p:nvSpPr>
            <p:spPr bwMode="auto">
              <a:xfrm>
                <a:off x="1730376" y="2811463"/>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0" name="Rectangle 157"/>
              <p:cNvSpPr>
                <a:spLocks noChangeArrowheads="1"/>
              </p:cNvSpPr>
              <p:nvPr/>
            </p:nvSpPr>
            <p:spPr bwMode="auto">
              <a:xfrm>
                <a:off x="1954213"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1" name="Rectangle 158"/>
              <p:cNvSpPr>
                <a:spLocks noChangeArrowheads="1"/>
              </p:cNvSpPr>
              <p:nvPr/>
            </p:nvSpPr>
            <p:spPr bwMode="auto">
              <a:xfrm>
                <a:off x="1976438"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2" name="Rectangle 159"/>
              <p:cNvSpPr>
                <a:spLocks noChangeArrowheads="1"/>
              </p:cNvSpPr>
              <p:nvPr/>
            </p:nvSpPr>
            <p:spPr bwMode="auto">
              <a:xfrm>
                <a:off x="1954213"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3" name="Rectangle 160"/>
              <p:cNvSpPr>
                <a:spLocks noChangeArrowheads="1"/>
              </p:cNvSpPr>
              <p:nvPr/>
            </p:nvSpPr>
            <p:spPr bwMode="auto">
              <a:xfrm>
                <a:off x="1774826" y="2747963"/>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4" name="Rectangle 161"/>
              <p:cNvSpPr>
                <a:spLocks noChangeArrowheads="1"/>
              </p:cNvSpPr>
              <p:nvPr/>
            </p:nvSpPr>
            <p:spPr bwMode="auto">
              <a:xfrm>
                <a:off x="1795463"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5" name="Rectangle 162"/>
              <p:cNvSpPr>
                <a:spLocks noChangeArrowheads="1"/>
              </p:cNvSpPr>
              <p:nvPr/>
            </p:nvSpPr>
            <p:spPr bwMode="auto">
              <a:xfrm>
                <a:off x="1774826" y="250507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6" name="Rectangle 163"/>
              <p:cNvSpPr>
                <a:spLocks noChangeArrowheads="1"/>
              </p:cNvSpPr>
              <p:nvPr/>
            </p:nvSpPr>
            <p:spPr bwMode="auto">
              <a:xfrm>
                <a:off x="2135188"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7" name="Rectangle 164"/>
              <p:cNvSpPr>
                <a:spLocks noChangeArrowheads="1"/>
              </p:cNvSpPr>
              <p:nvPr/>
            </p:nvSpPr>
            <p:spPr bwMode="auto">
              <a:xfrm>
                <a:off x="2157413" y="2517775"/>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8" name="Rectangle 165"/>
              <p:cNvSpPr>
                <a:spLocks noChangeArrowheads="1"/>
              </p:cNvSpPr>
              <p:nvPr/>
            </p:nvSpPr>
            <p:spPr bwMode="auto">
              <a:xfrm>
                <a:off x="2135188"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19" name="Rectangle 166"/>
              <p:cNvSpPr>
                <a:spLocks noChangeArrowheads="1"/>
              </p:cNvSpPr>
              <p:nvPr/>
            </p:nvSpPr>
            <p:spPr bwMode="auto">
              <a:xfrm>
                <a:off x="1730376" y="24352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20" name="Freeform 167"/>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76" name="Freeform 168"/>
            <p:cNvSpPr>
              <a:spLocks noEditPoints="1"/>
            </p:cNvSpPr>
            <p:nvPr/>
          </p:nvSpPr>
          <p:spPr bwMode="auto">
            <a:xfrm>
              <a:off x="4166521" y="2288973"/>
              <a:ext cx="788988" cy="515938"/>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7" name="Freeform 169"/>
            <p:cNvSpPr>
              <a:spLocks noEditPoints="1"/>
            </p:cNvSpPr>
            <p:nvPr/>
          </p:nvSpPr>
          <p:spPr bwMode="auto">
            <a:xfrm>
              <a:off x="3029871" y="2857298"/>
              <a:ext cx="185738" cy="32067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8" name="Freeform 170"/>
            <p:cNvSpPr>
              <a:spLocks noEditPoints="1"/>
            </p:cNvSpPr>
            <p:nvPr/>
          </p:nvSpPr>
          <p:spPr bwMode="auto">
            <a:xfrm>
              <a:off x="4463384" y="1747635"/>
              <a:ext cx="369888" cy="455613"/>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79" name="Freeform 171"/>
            <p:cNvSpPr>
              <a:spLocks noEditPoints="1"/>
            </p:cNvSpPr>
            <p:nvPr/>
          </p:nvSpPr>
          <p:spPr bwMode="auto">
            <a:xfrm>
              <a:off x="3552159" y="2225473"/>
              <a:ext cx="561975" cy="565150"/>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0" name="Freeform 172"/>
            <p:cNvSpPr>
              <a:spLocks noEditPoints="1"/>
            </p:cNvSpPr>
            <p:nvPr/>
          </p:nvSpPr>
          <p:spPr bwMode="auto">
            <a:xfrm>
              <a:off x="3968084" y="2950960"/>
              <a:ext cx="633413" cy="4826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1" name="组合 80"/>
            <p:cNvGrpSpPr/>
            <p:nvPr/>
          </p:nvGrpSpPr>
          <p:grpSpPr>
            <a:xfrm>
              <a:off x="4187159" y="2208010"/>
              <a:ext cx="209550" cy="200025"/>
              <a:chOff x="3092451" y="2336800"/>
              <a:chExt cx="209550" cy="200025"/>
            </a:xfrm>
            <a:grpFill/>
          </p:grpSpPr>
          <p:sp>
            <p:nvSpPr>
              <p:cNvPr id="106" name="Freeform 173"/>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7" name="Freeform 174"/>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2" name="Freeform 175"/>
            <p:cNvSpPr>
              <a:spLocks noEditPoints="1"/>
            </p:cNvSpPr>
            <p:nvPr/>
          </p:nvSpPr>
          <p:spPr bwMode="auto">
            <a:xfrm>
              <a:off x="4409409" y="3530398"/>
              <a:ext cx="217488" cy="303213"/>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3" name="Freeform 176"/>
            <p:cNvSpPr>
              <a:spLocks noEditPoints="1"/>
            </p:cNvSpPr>
            <p:nvPr/>
          </p:nvSpPr>
          <p:spPr bwMode="auto">
            <a:xfrm>
              <a:off x="2645696" y="1946073"/>
              <a:ext cx="279400" cy="303213"/>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84" name="Freeform 177"/>
            <p:cNvSpPr>
              <a:spLocks noEditPoints="1"/>
            </p:cNvSpPr>
            <p:nvPr/>
          </p:nvSpPr>
          <p:spPr bwMode="auto">
            <a:xfrm>
              <a:off x="3898234" y="1533323"/>
              <a:ext cx="419100" cy="606425"/>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5" name="组合 84"/>
            <p:cNvGrpSpPr/>
            <p:nvPr/>
          </p:nvGrpSpPr>
          <p:grpSpPr>
            <a:xfrm>
              <a:off x="4237959" y="1449185"/>
              <a:ext cx="363538" cy="220663"/>
              <a:chOff x="3143251" y="1577975"/>
              <a:chExt cx="363538" cy="220663"/>
            </a:xfrm>
            <a:grpFill/>
          </p:grpSpPr>
          <p:sp>
            <p:nvSpPr>
              <p:cNvPr id="10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4" name="Freeform 179"/>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5" name="Freeform 180"/>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6" name="Freeform 181"/>
            <p:cNvSpPr>
              <a:spLocks noEditPoints="1"/>
            </p:cNvSpPr>
            <p:nvPr/>
          </p:nvSpPr>
          <p:spPr bwMode="auto">
            <a:xfrm>
              <a:off x="4250659" y="2731885"/>
              <a:ext cx="436563" cy="15557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7" name="组合 86"/>
            <p:cNvGrpSpPr/>
            <p:nvPr/>
          </p:nvGrpSpPr>
          <p:grpSpPr>
            <a:xfrm>
              <a:off x="2610771" y="3123998"/>
              <a:ext cx="247651" cy="312737"/>
              <a:chOff x="1516063" y="3252788"/>
              <a:chExt cx="247651" cy="312737"/>
            </a:xfrm>
            <a:grpFill/>
          </p:grpSpPr>
          <p:sp>
            <p:nvSpPr>
              <p:cNvPr id="100" name="Freeform 182"/>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1" name="Freeform 183"/>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102" name="Freeform 184"/>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88" name="Freeform 185"/>
            <p:cNvSpPr>
              <a:spLocks noEditPoints="1"/>
            </p:cNvSpPr>
            <p:nvPr/>
          </p:nvSpPr>
          <p:spPr bwMode="auto">
            <a:xfrm>
              <a:off x="2988596" y="1915910"/>
              <a:ext cx="200025" cy="153988"/>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89" name="组合 88"/>
            <p:cNvGrpSpPr/>
            <p:nvPr/>
          </p:nvGrpSpPr>
          <p:grpSpPr>
            <a:xfrm>
              <a:off x="4760246" y="2971598"/>
              <a:ext cx="265113" cy="334963"/>
              <a:chOff x="3665538" y="3100388"/>
              <a:chExt cx="265113" cy="334963"/>
            </a:xfrm>
            <a:grpFill/>
          </p:grpSpPr>
          <p:sp>
            <p:nvSpPr>
              <p:cNvPr id="97" name="Freeform 186"/>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8" name="Freeform 187"/>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9" name="Freeform 188"/>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90" name="Freeform 189"/>
            <p:cNvSpPr>
              <a:spLocks noEditPoints="1"/>
            </p:cNvSpPr>
            <p:nvPr/>
          </p:nvSpPr>
          <p:spPr bwMode="auto">
            <a:xfrm>
              <a:off x="3461671" y="4587673"/>
              <a:ext cx="217488" cy="233363"/>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nvGrpSpPr>
            <p:cNvPr id="91" name="组合 90"/>
            <p:cNvGrpSpPr/>
            <p:nvPr/>
          </p:nvGrpSpPr>
          <p:grpSpPr>
            <a:xfrm>
              <a:off x="3774409" y="2795385"/>
              <a:ext cx="160337" cy="255588"/>
              <a:chOff x="2679701" y="2924175"/>
              <a:chExt cx="160337" cy="255588"/>
            </a:xfrm>
            <a:grpFill/>
          </p:grpSpPr>
          <p:sp>
            <p:nvSpPr>
              <p:cNvPr id="93" name="Freeform 190"/>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4" name="Freeform 191"/>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5" name="Freeform 192"/>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sp>
            <p:nvSpPr>
              <p:cNvPr id="96" name="Freeform 193"/>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
          <p:nvSpPr>
            <p:cNvPr id="92" name="Freeform 194"/>
            <p:cNvSpPr>
              <a:spLocks noEditPoints="1"/>
            </p:cNvSpPr>
            <p:nvPr/>
          </p:nvSpPr>
          <p:spPr bwMode="auto">
            <a:xfrm>
              <a:off x="3756946" y="1485698"/>
              <a:ext cx="217488" cy="236538"/>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chemeClr val="bg1"/>
                </a:solidFill>
              </a:endParaRPr>
            </a:p>
          </p:txBody>
        </p:sp>
      </p:grpSp>
    </p:spTree>
    <p:extLst>
      <p:ext uri="{BB962C8B-B14F-4D97-AF65-F5344CB8AC3E}">
        <p14:creationId xmlns:p14="http://schemas.microsoft.com/office/powerpoint/2010/main" val="1422554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仅标题">
    <p:bg>
      <p:bgPr>
        <a:solidFill>
          <a:srgbClr val="F79646"/>
        </a:solidFill>
        <a:effectLst/>
      </p:bgPr>
    </p:bg>
    <p:spTree>
      <p:nvGrpSpPr>
        <p:cNvPr id="1" name=""/>
        <p:cNvGrpSpPr/>
        <p:nvPr/>
      </p:nvGrpSpPr>
      <p:grpSpPr>
        <a:xfrm>
          <a:off x="0" y="0"/>
          <a:ext cx="0" cy="0"/>
          <a:chOff x="0" y="0"/>
          <a:chExt cx="0" cy="0"/>
        </a:xfrm>
      </p:grpSpPr>
      <p:sp>
        <p:nvSpPr>
          <p:cNvPr id="6" name="矩形 5"/>
          <p:cNvSpPr/>
          <p:nvPr userDrawn="1"/>
        </p:nvSpPr>
        <p:spPr>
          <a:xfrm>
            <a:off x="0" y="3960154"/>
            <a:ext cx="6858000" cy="1183346"/>
          </a:xfrm>
          <a:prstGeom prst="rect">
            <a:avLst/>
          </a:prstGeom>
          <a:solidFill>
            <a:srgbClr val="EDD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075" name="Picture 3" descr="C:\Users\Administrator\Desktop\link.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67450"/>
          <a:stretch/>
        </p:blipFill>
        <p:spPr bwMode="auto">
          <a:xfrm>
            <a:off x="3915054" y="2981485"/>
            <a:ext cx="2826926" cy="9815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32777" b="37880"/>
          <a:stretch/>
        </p:blipFill>
        <p:spPr bwMode="auto">
          <a:xfrm>
            <a:off x="3915054" y="3960155"/>
            <a:ext cx="2826926" cy="88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45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2901" y="204787"/>
            <a:ext cx="2256235" cy="871538"/>
          </a:xfrm>
          <a:prstGeom prst="rect">
            <a:avLst/>
          </a:prstGeo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2681287" y="204789"/>
            <a:ext cx="383381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2901" y="1076327"/>
            <a:ext cx="2256235"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a:xfrm>
            <a:off x="342900" y="4767263"/>
            <a:ext cx="1600200" cy="273844"/>
          </a:xfrm>
          <a:prstGeom prst="rect">
            <a:avLst/>
          </a:prstGeom>
        </p:spPr>
        <p:txBody>
          <a:bodyPr/>
          <a:lstStyle/>
          <a:p>
            <a:fld id="{F5046C41-8412-4910-8E32-018008ABE487}" type="datetimeFigureOut">
              <a:rPr lang="zh-CN" altLang="en-US" smtClean="0"/>
              <a:pPr/>
              <a:t>2020/10/17</a:t>
            </a:fld>
            <a:endParaRPr lang="zh-CN" altLang="en-US"/>
          </a:p>
        </p:txBody>
      </p:sp>
      <p:sp>
        <p:nvSpPr>
          <p:cNvPr id="6" name="页脚占位符 5"/>
          <p:cNvSpPr>
            <a:spLocks noGrp="1"/>
          </p:cNvSpPr>
          <p:nvPr>
            <p:ph type="ftr" sz="quarter" idx="11"/>
          </p:nvPr>
        </p:nvSpPr>
        <p:spPr>
          <a:xfrm>
            <a:off x="2343150" y="4767263"/>
            <a:ext cx="21717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4914900" y="4767263"/>
            <a:ext cx="1600200" cy="273844"/>
          </a:xfrm>
          <a:prstGeom prst="rect">
            <a:avLst/>
          </a:prstGeom>
        </p:spPr>
        <p:txBody>
          <a:bodyPr/>
          <a:lstStyle/>
          <a:p>
            <a:fld id="{6F0C4AF9-9E58-4CD9-9418-8FA483C60EDD}" type="slidenum">
              <a:rPr lang="zh-CN" altLang="en-US" smtClean="0"/>
              <a:pPr/>
              <a:t>‹#›</a:t>
            </a:fld>
            <a:endParaRPr lang="zh-CN" altLang="en-US"/>
          </a:p>
        </p:txBody>
      </p:sp>
    </p:spTree>
    <p:extLst>
      <p:ext uri="{BB962C8B-B14F-4D97-AF65-F5344CB8AC3E}">
        <p14:creationId xmlns:p14="http://schemas.microsoft.com/office/powerpoint/2010/main" val="1777762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DCB9"/>
        </a:solidFill>
        <a:effectLst/>
      </p:bgPr>
    </p:bg>
    <p:spTree>
      <p:nvGrpSpPr>
        <p:cNvPr id="1" name=""/>
        <p:cNvGrpSpPr/>
        <p:nvPr/>
      </p:nvGrpSpPr>
      <p:grpSpPr>
        <a:xfrm>
          <a:off x="0" y="0"/>
          <a:ext cx="0" cy="0"/>
          <a:chOff x="0" y="0"/>
          <a:chExt cx="0" cy="0"/>
        </a:xfrm>
      </p:grpSpPr>
      <p:sp>
        <p:nvSpPr>
          <p:cNvPr id="41" name="文本框 40"/>
          <p:cNvSpPr txBox="1"/>
          <p:nvPr userDrawn="1"/>
        </p:nvSpPr>
        <p:spPr>
          <a:xfrm>
            <a:off x="2897560" y="218174"/>
            <a:ext cx="3960440" cy="584776"/>
          </a:xfrm>
          <a:prstGeom prst="rect">
            <a:avLst/>
          </a:prstGeom>
          <a:solidFill>
            <a:srgbClr val="F79646"/>
          </a:solidFill>
          <a:ln>
            <a:noFill/>
          </a:ln>
        </p:spPr>
        <p:txBody>
          <a:bodyPr wrap="square" rtlCol="0">
            <a:spAutoFit/>
          </a:bodyPr>
          <a:lstStyle/>
          <a:p>
            <a:pPr algn="ct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2" name="Groupe 1321"/>
          <p:cNvGrpSpPr/>
          <p:nvPr userDrawn="1"/>
        </p:nvGrpSpPr>
        <p:grpSpPr>
          <a:xfrm>
            <a:off x="2492896" y="224494"/>
            <a:ext cx="792088" cy="691072"/>
            <a:chOff x="800917" y="3494250"/>
            <a:chExt cx="2480843" cy="2022591"/>
          </a:xfrm>
        </p:grpSpPr>
        <p:sp>
          <p:nvSpPr>
            <p:cNvPr id="3" name="Freeform 123"/>
            <p:cNvSpPr>
              <a:spLocks/>
            </p:cNvSpPr>
            <p:nvPr/>
          </p:nvSpPr>
          <p:spPr bwMode="auto">
            <a:xfrm flipH="1">
              <a:off x="800917" y="4744180"/>
              <a:ext cx="2480843" cy="772661"/>
            </a:xfrm>
            <a:custGeom>
              <a:avLst/>
              <a:gdLst>
                <a:gd name="T0" fmla="*/ 0 w 13458"/>
                <a:gd name="T1" fmla="*/ 1697 h 5395"/>
                <a:gd name="T2" fmla="*/ 2 w 13458"/>
                <a:gd name="T3" fmla="*/ 1656 h 5395"/>
                <a:gd name="T4" fmla="*/ 11 w 13458"/>
                <a:gd name="T5" fmla="*/ 1600 h 5395"/>
                <a:gd name="T6" fmla="*/ 26 w 13458"/>
                <a:gd name="T7" fmla="*/ 1550 h 5395"/>
                <a:gd name="T8" fmla="*/ 53 w 13458"/>
                <a:gd name="T9" fmla="*/ 1493 h 5395"/>
                <a:gd name="T10" fmla="*/ 101 w 13458"/>
                <a:gd name="T11" fmla="*/ 1427 h 5395"/>
                <a:gd name="T12" fmla="*/ 142 w 13458"/>
                <a:gd name="T13" fmla="*/ 1386 h 5395"/>
                <a:gd name="T14" fmla="*/ 2995 w 13458"/>
                <a:gd name="T15" fmla="*/ 0 h 5395"/>
                <a:gd name="T16" fmla="*/ 13288 w 13458"/>
                <a:gd name="T17" fmla="*/ 1366 h 5395"/>
                <a:gd name="T18" fmla="*/ 13314 w 13458"/>
                <a:gd name="T19" fmla="*/ 1386 h 5395"/>
                <a:gd name="T20" fmla="*/ 13357 w 13458"/>
                <a:gd name="T21" fmla="*/ 1427 h 5395"/>
                <a:gd name="T22" fmla="*/ 13404 w 13458"/>
                <a:gd name="T23" fmla="*/ 1493 h 5395"/>
                <a:gd name="T24" fmla="*/ 13431 w 13458"/>
                <a:gd name="T25" fmla="*/ 1550 h 5395"/>
                <a:gd name="T26" fmla="*/ 13446 w 13458"/>
                <a:gd name="T27" fmla="*/ 1600 h 5395"/>
                <a:gd name="T28" fmla="*/ 13456 w 13458"/>
                <a:gd name="T29" fmla="*/ 1656 h 5395"/>
                <a:gd name="T30" fmla="*/ 13457 w 13458"/>
                <a:gd name="T31" fmla="*/ 1697 h 5395"/>
                <a:gd name="T32" fmla="*/ 13458 w 13458"/>
                <a:gd name="T33" fmla="*/ 2209 h 5395"/>
                <a:gd name="T34" fmla="*/ 13452 w 13458"/>
                <a:gd name="T35" fmla="*/ 2272 h 5395"/>
                <a:gd name="T36" fmla="*/ 13431 w 13458"/>
                <a:gd name="T37" fmla="*/ 2344 h 5395"/>
                <a:gd name="T38" fmla="*/ 13404 w 13458"/>
                <a:gd name="T39" fmla="*/ 2397 h 5395"/>
                <a:gd name="T40" fmla="*/ 13376 w 13458"/>
                <a:gd name="T41" fmla="*/ 2436 h 5395"/>
                <a:gd name="T42" fmla="*/ 13338 w 13458"/>
                <a:gd name="T43" fmla="*/ 2473 h 5395"/>
                <a:gd name="T44" fmla="*/ 13292 w 13458"/>
                <a:gd name="T45" fmla="*/ 2508 h 5395"/>
                <a:gd name="T46" fmla="*/ 13240 w 13458"/>
                <a:gd name="T47" fmla="*/ 2535 h 5395"/>
                <a:gd name="T48" fmla="*/ 12287 w 13458"/>
                <a:gd name="T49" fmla="*/ 2990 h 5395"/>
                <a:gd name="T50" fmla="*/ 8366 w 13458"/>
                <a:gd name="T51" fmla="*/ 4841 h 5395"/>
                <a:gd name="T52" fmla="*/ 7475 w 13458"/>
                <a:gd name="T53" fmla="*/ 5260 h 5395"/>
                <a:gd name="T54" fmla="*/ 7360 w 13458"/>
                <a:gd name="T55" fmla="*/ 5298 h 5395"/>
                <a:gd name="T56" fmla="*/ 7214 w 13458"/>
                <a:gd name="T57" fmla="*/ 5337 h 5395"/>
                <a:gd name="T58" fmla="*/ 7026 w 13458"/>
                <a:gd name="T59" fmla="*/ 5372 h 5395"/>
                <a:gd name="T60" fmla="*/ 6882 w 13458"/>
                <a:gd name="T61" fmla="*/ 5389 h 5395"/>
                <a:gd name="T62" fmla="*/ 6768 w 13458"/>
                <a:gd name="T63" fmla="*/ 5394 h 5395"/>
                <a:gd name="T64" fmla="*/ 6728 w 13458"/>
                <a:gd name="T65" fmla="*/ 5395 h 5395"/>
                <a:gd name="T66" fmla="*/ 6612 w 13458"/>
                <a:gd name="T67" fmla="*/ 5391 h 5395"/>
                <a:gd name="T68" fmla="*/ 6501 w 13458"/>
                <a:gd name="T69" fmla="*/ 5381 h 5395"/>
                <a:gd name="T70" fmla="*/ 6301 w 13458"/>
                <a:gd name="T71" fmla="*/ 5350 h 5395"/>
                <a:gd name="T72" fmla="*/ 6140 w 13458"/>
                <a:gd name="T73" fmla="*/ 5311 h 5395"/>
                <a:gd name="T74" fmla="*/ 6027 w 13458"/>
                <a:gd name="T75" fmla="*/ 5275 h 5395"/>
                <a:gd name="T76" fmla="*/ 5966 w 13458"/>
                <a:gd name="T77" fmla="*/ 5253 h 5395"/>
                <a:gd name="T78" fmla="*/ 2100 w 13458"/>
                <a:gd name="T79" fmla="*/ 3430 h 5395"/>
                <a:gd name="T80" fmla="*/ 281 w 13458"/>
                <a:gd name="T81" fmla="*/ 2566 h 5395"/>
                <a:gd name="T82" fmla="*/ 183 w 13458"/>
                <a:gd name="T83" fmla="*/ 2517 h 5395"/>
                <a:gd name="T84" fmla="*/ 133 w 13458"/>
                <a:gd name="T85" fmla="*/ 2485 h 5395"/>
                <a:gd name="T86" fmla="*/ 93 w 13458"/>
                <a:gd name="T87" fmla="*/ 2449 h 5395"/>
                <a:gd name="T88" fmla="*/ 62 w 13458"/>
                <a:gd name="T89" fmla="*/ 2410 h 5395"/>
                <a:gd name="T90" fmla="*/ 38 w 13458"/>
                <a:gd name="T91" fmla="*/ 2370 h 5395"/>
                <a:gd name="T92" fmla="*/ 10 w 13458"/>
                <a:gd name="T93" fmla="*/ 2295 h 5395"/>
                <a:gd name="T94" fmla="*/ 1 w 13458"/>
                <a:gd name="T95" fmla="*/ 2235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458" h="5395">
                  <a:moveTo>
                    <a:pt x="0" y="2199"/>
                  </a:moveTo>
                  <a:lnTo>
                    <a:pt x="0" y="2199"/>
                  </a:lnTo>
                  <a:lnTo>
                    <a:pt x="0" y="1697"/>
                  </a:lnTo>
                  <a:lnTo>
                    <a:pt x="0" y="1697"/>
                  </a:lnTo>
                  <a:lnTo>
                    <a:pt x="0" y="1676"/>
                  </a:lnTo>
                  <a:lnTo>
                    <a:pt x="2" y="1656"/>
                  </a:lnTo>
                  <a:lnTo>
                    <a:pt x="4" y="1637"/>
                  </a:lnTo>
                  <a:lnTo>
                    <a:pt x="7" y="1618"/>
                  </a:lnTo>
                  <a:lnTo>
                    <a:pt x="11" y="1600"/>
                  </a:lnTo>
                  <a:lnTo>
                    <a:pt x="15" y="1583"/>
                  </a:lnTo>
                  <a:lnTo>
                    <a:pt x="21" y="1566"/>
                  </a:lnTo>
                  <a:lnTo>
                    <a:pt x="26" y="1550"/>
                  </a:lnTo>
                  <a:lnTo>
                    <a:pt x="32" y="1535"/>
                  </a:lnTo>
                  <a:lnTo>
                    <a:pt x="39" y="1520"/>
                  </a:lnTo>
                  <a:lnTo>
                    <a:pt x="53" y="1493"/>
                  </a:lnTo>
                  <a:lnTo>
                    <a:pt x="68" y="1469"/>
                  </a:lnTo>
                  <a:lnTo>
                    <a:pt x="84" y="1447"/>
                  </a:lnTo>
                  <a:lnTo>
                    <a:pt x="101" y="1427"/>
                  </a:lnTo>
                  <a:lnTo>
                    <a:pt x="115" y="1411"/>
                  </a:lnTo>
                  <a:lnTo>
                    <a:pt x="130" y="1397"/>
                  </a:lnTo>
                  <a:lnTo>
                    <a:pt x="142" y="1386"/>
                  </a:lnTo>
                  <a:lnTo>
                    <a:pt x="162" y="1370"/>
                  </a:lnTo>
                  <a:lnTo>
                    <a:pt x="169" y="1366"/>
                  </a:lnTo>
                  <a:lnTo>
                    <a:pt x="2995" y="0"/>
                  </a:lnTo>
                  <a:lnTo>
                    <a:pt x="6728" y="2298"/>
                  </a:lnTo>
                  <a:lnTo>
                    <a:pt x="10462" y="0"/>
                  </a:lnTo>
                  <a:lnTo>
                    <a:pt x="13288" y="1366"/>
                  </a:lnTo>
                  <a:lnTo>
                    <a:pt x="13288" y="1366"/>
                  </a:lnTo>
                  <a:lnTo>
                    <a:pt x="13296" y="1370"/>
                  </a:lnTo>
                  <a:lnTo>
                    <a:pt x="13314" y="1386"/>
                  </a:lnTo>
                  <a:lnTo>
                    <a:pt x="13327" y="1397"/>
                  </a:lnTo>
                  <a:lnTo>
                    <a:pt x="13341" y="1411"/>
                  </a:lnTo>
                  <a:lnTo>
                    <a:pt x="13357" y="1427"/>
                  </a:lnTo>
                  <a:lnTo>
                    <a:pt x="13373" y="1447"/>
                  </a:lnTo>
                  <a:lnTo>
                    <a:pt x="13388" y="1469"/>
                  </a:lnTo>
                  <a:lnTo>
                    <a:pt x="13404" y="1493"/>
                  </a:lnTo>
                  <a:lnTo>
                    <a:pt x="13418" y="1520"/>
                  </a:lnTo>
                  <a:lnTo>
                    <a:pt x="13425" y="1535"/>
                  </a:lnTo>
                  <a:lnTo>
                    <a:pt x="13431" y="1550"/>
                  </a:lnTo>
                  <a:lnTo>
                    <a:pt x="13436" y="1566"/>
                  </a:lnTo>
                  <a:lnTo>
                    <a:pt x="13441" y="1583"/>
                  </a:lnTo>
                  <a:lnTo>
                    <a:pt x="13446" y="1600"/>
                  </a:lnTo>
                  <a:lnTo>
                    <a:pt x="13450" y="1618"/>
                  </a:lnTo>
                  <a:lnTo>
                    <a:pt x="13453" y="1637"/>
                  </a:lnTo>
                  <a:lnTo>
                    <a:pt x="13456" y="1656"/>
                  </a:lnTo>
                  <a:lnTo>
                    <a:pt x="13457" y="1676"/>
                  </a:lnTo>
                  <a:lnTo>
                    <a:pt x="13457" y="1697"/>
                  </a:lnTo>
                  <a:lnTo>
                    <a:pt x="13457" y="1697"/>
                  </a:lnTo>
                  <a:lnTo>
                    <a:pt x="13457" y="2199"/>
                  </a:lnTo>
                  <a:lnTo>
                    <a:pt x="13457" y="2199"/>
                  </a:lnTo>
                  <a:lnTo>
                    <a:pt x="13458" y="2209"/>
                  </a:lnTo>
                  <a:lnTo>
                    <a:pt x="13456" y="2235"/>
                  </a:lnTo>
                  <a:lnTo>
                    <a:pt x="13455" y="2251"/>
                  </a:lnTo>
                  <a:lnTo>
                    <a:pt x="13452" y="2272"/>
                  </a:lnTo>
                  <a:lnTo>
                    <a:pt x="13446" y="2294"/>
                  </a:lnTo>
                  <a:lnTo>
                    <a:pt x="13439" y="2319"/>
                  </a:lnTo>
                  <a:lnTo>
                    <a:pt x="13431" y="2344"/>
                  </a:lnTo>
                  <a:lnTo>
                    <a:pt x="13418" y="2370"/>
                  </a:lnTo>
                  <a:lnTo>
                    <a:pt x="13411" y="2384"/>
                  </a:lnTo>
                  <a:lnTo>
                    <a:pt x="13404" y="2397"/>
                  </a:lnTo>
                  <a:lnTo>
                    <a:pt x="13396" y="2410"/>
                  </a:lnTo>
                  <a:lnTo>
                    <a:pt x="13386" y="2423"/>
                  </a:lnTo>
                  <a:lnTo>
                    <a:pt x="13376" y="2436"/>
                  </a:lnTo>
                  <a:lnTo>
                    <a:pt x="13364" y="2449"/>
                  </a:lnTo>
                  <a:lnTo>
                    <a:pt x="13352" y="2462"/>
                  </a:lnTo>
                  <a:lnTo>
                    <a:pt x="13338" y="2473"/>
                  </a:lnTo>
                  <a:lnTo>
                    <a:pt x="13324" y="2485"/>
                  </a:lnTo>
                  <a:lnTo>
                    <a:pt x="13308" y="2496"/>
                  </a:lnTo>
                  <a:lnTo>
                    <a:pt x="13292" y="2508"/>
                  </a:lnTo>
                  <a:lnTo>
                    <a:pt x="13274" y="2518"/>
                  </a:lnTo>
                  <a:lnTo>
                    <a:pt x="13274" y="2518"/>
                  </a:lnTo>
                  <a:lnTo>
                    <a:pt x="13240" y="2535"/>
                  </a:lnTo>
                  <a:lnTo>
                    <a:pt x="13176" y="2566"/>
                  </a:lnTo>
                  <a:lnTo>
                    <a:pt x="12968" y="2666"/>
                  </a:lnTo>
                  <a:lnTo>
                    <a:pt x="12287" y="2990"/>
                  </a:lnTo>
                  <a:lnTo>
                    <a:pt x="11357" y="3430"/>
                  </a:lnTo>
                  <a:lnTo>
                    <a:pt x="10308" y="3925"/>
                  </a:lnTo>
                  <a:lnTo>
                    <a:pt x="8366" y="4841"/>
                  </a:lnTo>
                  <a:lnTo>
                    <a:pt x="7490" y="5253"/>
                  </a:lnTo>
                  <a:lnTo>
                    <a:pt x="7490" y="5253"/>
                  </a:lnTo>
                  <a:lnTo>
                    <a:pt x="7475" y="5260"/>
                  </a:lnTo>
                  <a:lnTo>
                    <a:pt x="7431" y="5275"/>
                  </a:lnTo>
                  <a:lnTo>
                    <a:pt x="7399" y="5286"/>
                  </a:lnTo>
                  <a:lnTo>
                    <a:pt x="7360" y="5298"/>
                  </a:lnTo>
                  <a:lnTo>
                    <a:pt x="7317" y="5311"/>
                  </a:lnTo>
                  <a:lnTo>
                    <a:pt x="7268" y="5324"/>
                  </a:lnTo>
                  <a:lnTo>
                    <a:pt x="7214" y="5337"/>
                  </a:lnTo>
                  <a:lnTo>
                    <a:pt x="7156" y="5350"/>
                  </a:lnTo>
                  <a:lnTo>
                    <a:pt x="7092" y="5362"/>
                  </a:lnTo>
                  <a:lnTo>
                    <a:pt x="7026" y="5372"/>
                  </a:lnTo>
                  <a:lnTo>
                    <a:pt x="6956" y="5381"/>
                  </a:lnTo>
                  <a:lnTo>
                    <a:pt x="6920" y="5386"/>
                  </a:lnTo>
                  <a:lnTo>
                    <a:pt x="6882" y="5389"/>
                  </a:lnTo>
                  <a:lnTo>
                    <a:pt x="6845" y="5391"/>
                  </a:lnTo>
                  <a:lnTo>
                    <a:pt x="6806" y="5393"/>
                  </a:lnTo>
                  <a:lnTo>
                    <a:pt x="6768" y="5394"/>
                  </a:lnTo>
                  <a:lnTo>
                    <a:pt x="6728" y="5395"/>
                  </a:lnTo>
                  <a:lnTo>
                    <a:pt x="6728" y="5395"/>
                  </a:lnTo>
                  <a:lnTo>
                    <a:pt x="6728" y="5395"/>
                  </a:lnTo>
                  <a:lnTo>
                    <a:pt x="6689" y="5394"/>
                  </a:lnTo>
                  <a:lnTo>
                    <a:pt x="6650" y="5393"/>
                  </a:lnTo>
                  <a:lnTo>
                    <a:pt x="6612" y="5391"/>
                  </a:lnTo>
                  <a:lnTo>
                    <a:pt x="6574" y="5389"/>
                  </a:lnTo>
                  <a:lnTo>
                    <a:pt x="6537" y="5386"/>
                  </a:lnTo>
                  <a:lnTo>
                    <a:pt x="6501" y="5381"/>
                  </a:lnTo>
                  <a:lnTo>
                    <a:pt x="6431" y="5372"/>
                  </a:lnTo>
                  <a:lnTo>
                    <a:pt x="6364" y="5362"/>
                  </a:lnTo>
                  <a:lnTo>
                    <a:pt x="6301" y="5350"/>
                  </a:lnTo>
                  <a:lnTo>
                    <a:pt x="6243" y="5337"/>
                  </a:lnTo>
                  <a:lnTo>
                    <a:pt x="6189" y="5324"/>
                  </a:lnTo>
                  <a:lnTo>
                    <a:pt x="6140" y="5311"/>
                  </a:lnTo>
                  <a:lnTo>
                    <a:pt x="6096" y="5298"/>
                  </a:lnTo>
                  <a:lnTo>
                    <a:pt x="6058" y="5286"/>
                  </a:lnTo>
                  <a:lnTo>
                    <a:pt x="6027" y="5275"/>
                  </a:lnTo>
                  <a:lnTo>
                    <a:pt x="5982" y="5260"/>
                  </a:lnTo>
                  <a:lnTo>
                    <a:pt x="5966" y="5253"/>
                  </a:lnTo>
                  <a:lnTo>
                    <a:pt x="5966" y="5253"/>
                  </a:lnTo>
                  <a:lnTo>
                    <a:pt x="5091" y="4841"/>
                  </a:lnTo>
                  <a:lnTo>
                    <a:pt x="3149" y="3925"/>
                  </a:lnTo>
                  <a:lnTo>
                    <a:pt x="2100" y="3430"/>
                  </a:lnTo>
                  <a:lnTo>
                    <a:pt x="1170" y="2990"/>
                  </a:lnTo>
                  <a:lnTo>
                    <a:pt x="488" y="2666"/>
                  </a:lnTo>
                  <a:lnTo>
                    <a:pt x="281" y="2566"/>
                  </a:lnTo>
                  <a:lnTo>
                    <a:pt x="217" y="2535"/>
                  </a:lnTo>
                  <a:lnTo>
                    <a:pt x="183" y="2517"/>
                  </a:lnTo>
                  <a:lnTo>
                    <a:pt x="183" y="2517"/>
                  </a:lnTo>
                  <a:lnTo>
                    <a:pt x="165" y="2508"/>
                  </a:lnTo>
                  <a:lnTo>
                    <a:pt x="148" y="2496"/>
                  </a:lnTo>
                  <a:lnTo>
                    <a:pt x="133" y="2485"/>
                  </a:lnTo>
                  <a:lnTo>
                    <a:pt x="118" y="2473"/>
                  </a:lnTo>
                  <a:lnTo>
                    <a:pt x="105" y="2461"/>
                  </a:lnTo>
                  <a:lnTo>
                    <a:pt x="93" y="2449"/>
                  </a:lnTo>
                  <a:lnTo>
                    <a:pt x="82" y="2436"/>
                  </a:lnTo>
                  <a:lnTo>
                    <a:pt x="72" y="2423"/>
                  </a:lnTo>
                  <a:lnTo>
                    <a:pt x="62" y="2410"/>
                  </a:lnTo>
                  <a:lnTo>
                    <a:pt x="53" y="2397"/>
                  </a:lnTo>
                  <a:lnTo>
                    <a:pt x="46" y="2384"/>
                  </a:lnTo>
                  <a:lnTo>
                    <a:pt x="38" y="2370"/>
                  </a:lnTo>
                  <a:lnTo>
                    <a:pt x="27" y="2344"/>
                  </a:lnTo>
                  <a:lnTo>
                    <a:pt x="17" y="2319"/>
                  </a:lnTo>
                  <a:lnTo>
                    <a:pt x="10" y="2295"/>
                  </a:lnTo>
                  <a:lnTo>
                    <a:pt x="6" y="2272"/>
                  </a:lnTo>
                  <a:lnTo>
                    <a:pt x="3" y="2252"/>
                  </a:lnTo>
                  <a:lnTo>
                    <a:pt x="1" y="2235"/>
                  </a:lnTo>
                  <a:lnTo>
                    <a:pt x="0" y="2209"/>
                  </a:lnTo>
                  <a:lnTo>
                    <a:pt x="0" y="2199"/>
                  </a:lnTo>
                  <a:close/>
                </a:path>
              </a:pathLst>
            </a:custGeom>
            <a:solidFill>
              <a:srgbClr val="D55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Freeform 124"/>
            <p:cNvSpPr>
              <a:spLocks/>
            </p:cNvSpPr>
            <p:nvPr/>
          </p:nvSpPr>
          <p:spPr bwMode="auto">
            <a:xfrm flipH="1">
              <a:off x="800917" y="4744180"/>
              <a:ext cx="2480843" cy="772661"/>
            </a:xfrm>
            <a:custGeom>
              <a:avLst/>
              <a:gdLst>
                <a:gd name="T0" fmla="*/ 0 w 13458"/>
                <a:gd name="T1" fmla="*/ 1697 h 5395"/>
                <a:gd name="T2" fmla="*/ 2 w 13458"/>
                <a:gd name="T3" fmla="*/ 1656 h 5395"/>
                <a:gd name="T4" fmla="*/ 11 w 13458"/>
                <a:gd name="T5" fmla="*/ 1600 h 5395"/>
                <a:gd name="T6" fmla="*/ 26 w 13458"/>
                <a:gd name="T7" fmla="*/ 1550 h 5395"/>
                <a:gd name="T8" fmla="*/ 53 w 13458"/>
                <a:gd name="T9" fmla="*/ 1493 h 5395"/>
                <a:gd name="T10" fmla="*/ 101 w 13458"/>
                <a:gd name="T11" fmla="*/ 1427 h 5395"/>
                <a:gd name="T12" fmla="*/ 142 w 13458"/>
                <a:gd name="T13" fmla="*/ 1386 h 5395"/>
                <a:gd name="T14" fmla="*/ 2995 w 13458"/>
                <a:gd name="T15" fmla="*/ 0 h 5395"/>
                <a:gd name="T16" fmla="*/ 13288 w 13458"/>
                <a:gd name="T17" fmla="*/ 1366 h 5395"/>
                <a:gd name="T18" fmla="*/ 13314 w 13458"/>
                <a:gd name="T19" fmla="*/ 1386 h 5395"/>
                <a:gd name="T20" fmla="*/ 13357 w 13458"/>
                <a:gd name="T21" fmla="*/ 1427 h 5395"/>
                <a:gd name="T22" fmla="*/ 13404 w 13458"/>
                <a:gd name="T23" fmla="*/ 1493 h 5395"/>
                <a:gd name="T24" fmla="*/ 13431 w 13458"/>
                <a:gd name="T25" fmla="*/ 1550 h 5395"/>
                <a:gd name="T26" fmla="*/ 13446 w 13458"/>
                <a:gd name="T27" fmla="*/ 1600 h 5395"/>
                <a:gd name="T28" fmla="*/ 13456 w 13458"/>
                <a:gd name="T29" fmla="*/ 1656 h 5395"/>
                <a:gd name="T30" fmla="*/ 13457 w 13458"/>
                <a:gd name="T31" fmla="*/ 1697 h 5395"/>
                <a:gd name="T32" fmla="*/ 13458 w 13458"/>
                <a:gd name="T33" fmla="*/ 2209 h 5395"/>
                <a:gd name="T34" fmla="*/ 13452 w 13458"/>
                <a:gd name="T35" fmla="*/ 2272 h 5395"/>
                <a:gd name="T36" fmla="*/ 13431 w 13458"/>
                <a:gd name="T37" fmla="*/ 2344 h 5395"/>
                <a:gd name="T38" fmla="*/ 13404 w 13458"/>
                <a:gd name="T39" fmla="*/ 2397 h 5395"/>
                <a:gd name="T40" fmla="*/ 13376 w 13458"/>
                <a:gd name="T41" fmla="*/ 2436 h 5395"/>
                <a:gd name="T42" fmla="*/ 13338 w 13458"/>
                <a:gd name="T43" fmla="*/ 2473 h 5395"/>
                <a:gd name="T44" fmla="*/ 13292 w 13458"/>
                <a:gd name="T45" fmla="*/ 2508 h 5395"/>
                <a:gd name="T46" fmla="*/ 13240 w 13458"/>
                <a:gd name="T47" fmla="*/ 2535 h 5395"/>
                <a:gd name="T48" fmla="*/ 12287 w 13458"/>
                <a:gd name="T49" fmla="*/ 2990 h 5395"/>
                <a:gd name="T50" fmla="*/ 8366 w 13458"/>
                <a:gd name="T51" fmla="*/ 4841 h 5395"/>
                <a:gd name="T52" fmla="*/ 7475 w 13458"/>
                <a:gd name="T53" fmla="*/ 5260 h 5395"/>
                <a:gd name="T54" fmla="*/ 7360 w 13458"/>
                <a:gd name="T55" fmla="*/ 5298 h 5395"/>
                <a:gd name="T56" fmla="*/ 7214 w 13458"/>
                <a:gd name="T57" fmla="*/ 5337 h 5395"/>
                <a:gd name="T58" fmla="*/ 7026 w 13458"/>
                <a:gd name="T59" fmla="*/ 5372 h 5395"/>
                <a:gd name="T60" fmla="*/ 6882 w 13458"/>
                <a:gd name="T61" fmla="*/ 5389 h 5395"/>
                <a:gd name="T62" fmla="*/ 6768 w 13458"/>
                <a:gd name="T63" fmla="*/ 5394 h 5395"/>
                <a:gd name="T64" fmla="*/ 6728 w 13458"/>
                <a:gd name="T65" fmla="*/ 5395 h 5395"/>
                <a:gd name="T66" fmla="*/ 6612 w 13458"/>
                <a:gd name="T67" fmla="*/ 5391 h 5395"/>
                <a:gd name="T68" fmla="*/ 6501 w 13458"/>
                <a:gd name="T69" fmla="*/ 5381 h 5395"/>
                <a:gd name="T70" fmla="*/ 6301 w 13458"/>
                <a:gd name="T71" fmla="*/ 5350 h 5395"/>
                <a:gd name="T72" fmla="*/ 6140 w 13458"/>
                <a:gd name="T73" fmla="*/ 5311 h 5395"/>
                <a:gd name="T74" fmla="*/ 6027 w 13458"/>
                <a:gd name="T75" fmla="*/ 5275 h 5395"/>
                <a:gd name="T76" fmla="*/ 5966 w 13458"/>
                <a:gd name="T77" fmla="*/ 5253 h 5395"/>
                <a:gd name="T78" fmla="*/ 2100 w 13458"/>
                <a:gd name="T79" fmla="*/ 3430 h 5395"/>
                <a:gd name="T80" fmla="*/ 281 w 13458"/>
                <a:gd name="T81" fmla="*/ 2566 h 5395"/>
                <a:gd name="T82" fmla="*/ 183 w 13458"/>
                <a:gd name="T83" fmla="*/ 2517 h 5395"/>
                <a:gd name="T84" fmla="*/ 133 w 13458"/>
                <a:gd name="T85" fmla="*/ 2485 h 5395"/>
                <a:gd name="T86" fmla="*/ 93 w 13458"/>
                <a:gd name="T87" fmla="*/ 2449 h 5395"/>
                <a:gd name="T88" fmla="*/ 62 w 13458"/>
                <a:gd name="T89" fmla="*/ 2410 h 5395"/>
                <a:gd name="T90" fmla="*/ 38 w 13458"/>
                <a:gd name="T91" fmla="*/ 2370 h 5395"/>
                <a:gd name="T92" fmla="*/ 10 w 13458"/>
                <a:gd name="T93" fmla="*/ 2295 h 5395"/>
                <a:gd name="T94" fmla="*/ 1 w 13458"/>
                <a:gd name="T95" fmla="*/ 2235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458" h="5395">
                  <a:moveTo>
                    <a:pt x="0" y="2199"/>
                  </a:moveTo>
                  <a:lnTo>
                    <a:pt x="0" y="2199"/>
                  </a:lnTo>
                  <a:lnTo>
                    <a:pt x="0" y="1697"/>
                  </a:lnTo>
                  <a:lnTo>
                    <a:pt x="0" y="1697"/>
                  </a:lnTo>
                  <a:lnTo>
                    <a:pt x="0" y="1676"/>
                  </a:lnTo>
                  <a:lnTo>
                    <a:pt x="2" y="1656"/>
                  </a:lnTo>
                  <a:lnTo>
                    <a:pt x="4" y="1637"/>
                  </a:lnTo>
                  <a:lnTo>
                    <a:pt x="7" y="1618"/>
                  </a:lnTo>
                  <a:lnTo>
                    <a:pt x="11" y="1600"/>
                  </a:lnTo>
                  <a:lnTo>
                    <a:pt x="15" y="1583"/>
                  </a:lnTo>
                  <a:lnTo>
                    <a:pt x="21" y="1566"/>
                  </a:lnTo>
                  <a:lnTo>
                    <a:pt x="26" y="1550"/>
                  </a:lnTo>
                  <a:lnTo>
                    <a:pt x="32" y="1535"/>
                  </a:lnTo>
                  <a:lnTo>
                    <a:pt x="39" y="1520"/>
                  </a:lnTo>
                  <a:lnTo>
                    <a:pt x="53" y="1493"/>
                  </a:lnTo>
                  <a:lnTo>
                    <a:pt x="68" y="1469"/>
                  </a:lnTo>
                  <a:lnTo>
                    <a:pt x="84" y="1447"/>
                  </a:lnTo>
                  <a:lnTo>
                    <a:pt x="101" y="1427"/>
                  </a:lnTo>
                  <a:lnTo>
                    <a:pt x="115" y="1411"/>
                  </a:lnTo>
                  <a:lnTo>
                    <a:pt x="130" y="1397"/>
                  </a:lnTo>
                  <a:lnTo>
                    <a:pt x="142" y="1386"/>
                  </a:lnTo>
                  <a:lnTo>
                    <a:pt x="162" y="1370"/>
                  </a:lnTo>
                  <a:lnTo>
                    <a:pt x="169" y="1366"/>
                  </a:lnTo>
                  <a:lnTo>
                    <a:pt x="2995" y="0"/>
                  </a:lnTo>
                  <a:lnTo>
                    <a:pt x="6728" y="2298"/>
                  </a:lnTo>
                  <a:lnTo>
                    <a:pt x="10462" y="0"/>
                  </a:lnTo>
                  <a:lnTo>
                    <a:pt x="13288" y="1366"/>
                  </a:lnTo>
                  <a:lnTo>
                    <a:pt x="13288" y="1366"/>
                  </a:lnTo>
                  <a:lnTo>
                    <a:pt x="13296" y="1370"/>
                  </a:lnTo>
                  <a:lnTo>
                    <a:pt x="13314" y="1386"/>
                  </a:lnTo>
                  <a:lnTo>
                    <a:pt x="13327" y="1397"/>
                  </a:lnTo>
                  <a:lnTo>
                    <a:pt x="13341" y="1411"/>
                  </a:lnTo>
                  <a:lnTo>
                    <a:pt x="13357" y="1427"/>
                  </a:lnTo>
                  <a:lnTo>
                    <a:pt x="13373" y="1447"/>
                  </a:lnTo>
                  <a:lnTo>
                    <a:pt x="13388" y="1469"/>
                  </a:lnTo>
                  <a:lnTo>
                    <a:pt x="13404" y="1493"/>
                  </a:lnTo>
                  <a:lnTo>
                    <a:pt x="13418" y="1520"/>
                  </a:lnTo>
                  <a:lnTo>
                    <a:pt x="13425" y="1535"/>
                  </a:lnTo>
                  <a:lnTo>
                    <a:pt x="13431" y="1550"/>
                  </a:lnTo>
                  <a:lnTo>
                    <a:pt x="13436" y="1566"/>
                  </a:lnTo>
                  <a:lnTo>
                    <a:pt x="13441" y="1583"/>
                  </a:lnTo>
                  <a:lnTo>
                    <a:pt x="13446" y="1600"/>
                  </a:lnTo>
                  <a:lnTo>
                    <a:pt x="13450" y="1618"/>
                  </a:lnTo>
                  <a:lnTo>
                    <a:pt x="13453" y="1637"/>
                  </a:lnTo>
                  <a:lnTo>
                    <a:pt x="13456" y="1656"/>
                  </a:lnTo>
                  <a:lnTo>
                    <a:pt x="13457" y="1676"/>
                  </a:lnTo>
                  <a:lnTo>
                    <a:pt x="13457" y="1697"/>
                  </a:lnTo>
                  <a:lnTo>
                    <a:pt x="13457" y="1697"/>
                  </a:lnTo>
                  <a:lnTo>
                    <a:pt x="13457" y="2199"/>
                  </a:lnTo>
                  <a:lnTo>
                    <a:pt x="13457" y="2199"/>
                  </a:lnTo>
                  <a:lnTo>
                    <a:pt x="13458" y="2209"/>
                  </a:lnTo>
                  <a:lnTo>
                    <a:pt x="13456" y="2235"/>
                  </a:lnTo>
                  <a:lnTo>
                    <a:pt x="13455" y="2251"/>
                  </a:lnTo>
                  <a:lnTo>
                    <a:pt x="13452" y="2272"/>
                  </a:lnTo>
                  <a:lnTo>
                    <a:pt x="13446" y="2294"/>
                  </a:lnTo>
                  <a:lnTo>
                    <a:pt x="13439" y="2319"/>
                  </a:lnTo>
                  <a:lnTo>
                    <a:pt x="13431" y="2344"/>
                  </a:lnTo>
                  <a:lnTo>
                    <a:pt x="13418" y="2370"/>
                  </a:lnTo>
                  <a:lnTo>
                    <a:pt x="13411" y="2384"/>
                  </a:lnTo>
                  <a:lnTo>
                    <a:pt x="13404" y="2397"/>
                  </a:lnTo>
                  <a:lnTo>
                    <a:pt x="13396" y="2410"/>
                  </a:lnTo>
                  <a:lnTo>
                    <a:pt x="13386" y="2423"/>
                  </a:lnTo>
                  <a:lnTo>
                    <a:pt x="13376" y="2436"/>
                  </a:lnTo>
                  <a:lnTo>
                    <a:pt x="13364" y="2449"/>
                  </a:lnTo>
                  <a:lnTo>
                    <a:pt x="13352" y="2462"/>
                  </a:lnTo>
                  <a:lnTo>
                    <a:pt x="13338" y="2473"/>
                  </a:lnTo>
                  <a:lnTo>
                    <a:pt x="13324" y="2485"/>
                  </a:lnTo>
                  <a:lnTo>
                    <a:pt x="13308" y="2496"/>
                  </a:lnTo>
                  <a:lnTo>
                    <a:pt x="13292" y="2508"/>
                  </a:lnTo>
                  <a:lnTo>
                    <a:pt x="13274" y="2518"/>
                  </a:lnTo>
                  <a:lnTo>
                    <a:pt x="13274" y="2518"/>
                  </a:lnTo>
                  <a:lnTo>
                    <a:pt x="13240" y="2535"/>
                  </a:lnTo>
                  <a:lnTo>
                    <a:pt x="13176" y="2566"/>
                  </a:lnTo>
                  <a:lnTo>
                    <a:pt x="12968" y="2666"/>
                  </a:lnTo>
                  <a:lnTo>
                    <a:pt x="12287" y="2990"/>
                  </a:lnTo>
                  <a:lnTo>
                    <a:pt x="11357" y="3430"/>
                  </a:lnTo>
                  <a:lnTo>
                    <a:pt x="10308" y="3925"/>
                  </a:lnTo>
                  <a:lnTo>
                    <a:pt x="8366" y="4841"/>
                  </a:lnTo>
                  <a:lnTo>
                    <a:pt x="7490" y="5253"/>
                  </a:lnTo>
                  <a:lnTo>
                    <a:pt x="7490" y="5253"/>
                  </a:lnTo>
                  <a:lnTo>
                    <a:pt x="7475" y="5260"/>
                  </a:lnTo>
                  <a:lnTo>
                    <a:pt x="7431" y="5275"/>
                  </a:lnTo>
                  <a:lnTo>
                    <a:pt x="7399" y="5286"/>
                  </a:lnTo>
                  <a:lnTo>
                    <a:pt x="7360" y="5298"/>
                  </a:lnTo>
                  <a:lnTo>
                    <a:pt x="7317" y="5311"/>
                  </a:lnTo>
                  <a:lnTo>
                    <a:pt x="7268" y="5324"/>
                  </a:lnTo>
                  <a:lnTo>
                    <a:pt x="7214" y="5337"/>
                  </a:lnTo>
                  <a:lnTo>
                    <a:pt x="7156" y="5350"/>
                  </a:lnTo>
                  <a:lnTo>
                    <a:pt x="7092" y="5362"/>
                  </a:lnTo>
                  <a:lnTo>
                    <a:pt x="7026" y="5372"/>
                  </a:lnTo>
                  <a:lnTo>
                    <a:pt x="6956" y="5381"/>
                  </a:lnTo>
                  <a:lnTo>
                    <a:pt x="6920" y="5386"/>
                  </a:lnTo>
                  <a:lnTo>
                    <a:pt x="6882" y="5389"/>
                  </a:lnTo>
                  <a:lnTo>
                    <a:pt x="6845" y="5391"/>
                  </a:lnTo>
                  <a:lnTo>
                    <a:pt x="6806" y="5393"/>
                  </a:lnTo>
                  <a:lnTo>
                    <a:pt x="6768" y="5394"/>
                  </a:lnTo>
                  <a:lnTo>
                    <a:pt x="6728" y="5395"/>
                  </a:lnTo>
                  <a:lnTo>
                    <a:pt x="6728" y="5395"/>
                  </a:lnTo>
                  <a:lnTo>
                    <a:pt x="6728" y="5395"/>
                  </a:lnTo>
                  <a:lnTo>
                    <a:pt x="6689" y="5394"/>
                  </a:lnTo>
                  <a:lnTo>
                    <a:pt x="6650" y="5393"/>
                  </a:lnTo>
                  <a:lnTo>
                    <a:pt x="6612" y="5391"/>
                  </a:lnTo>
                  <a:lnTo>
                    <a:pt x="6574" y="5389"/>
                  </a:lnTo>
                  <a:lnTo>
                    <a:pt x="6537" y="5386"/>
                  </a:lnTo>
                  <a:lnTo>
                    <a:pt x="6501" y="5381"/>
                  </a:lnTo>
                  <a:lnTo>
                    <a:pt x="6431" y="5372"/>
                  </a:lnTo>
                  <a:lnTo>
                    <a:pt x="6364" y="5362"/>
                  </a:lnTo>
                  <a:lnTo>
                    <a:pt x="6301" y="5350"/>
                  </a:lnTo>
                  <a:lnTo>
                    <a:pt x="6243" y="5337"/>
                  </a:lnTo>
                  <a:lnTo>
                    <a:pt x="6189" y="5324"/>
                  </a:lnTo>
                  <a:lnTo>
                    <a:pt x="6140" y="5311"/>
                  </a:lnTo>
                  <a:lnTo>
                    <a:pt x="6096" y="5298"/>
                  </a:lnTo>
                  <a:lnTo>
                    <a:pt x="6058" y="5286"/>
                  </a:lnTo>
                  <a:lnTo>
                    <a:pt x="6027" y="5275"/>
                  </a:lnTo>
                  <a:lnTo>
                    <a:pt x="5982" y="5260"/>
                  </a:lnTo>
                  <a:lnTo>
                    <a:pt x="5966" y="5253"/>
                  </a:lnTo>
                  <a:lnTo>
                    <a:pt x="5966" y="5253"/>
                  </a:lnTo>
                  <a:lnTo>
                    <a:pt x="5091" y="4841"/>
                  </a:lnTo>
                  <a:lnTo>
                    <a:pt x="3149" y="3925"/>
                  </a:lnTo>
                  <a:lnTo>
                    <a:pt x="2100" y="3430"/>
                  </a:lnTo>
                  <a:lnTo>
                    <a:pt x="1170" y="2990"/>
                  </a:lnTo>
                  <a:lnTo>
                    <a:pt x="488" y="2666"/>
                  </a:lnTo>
                  <a:lnTo>
                    <a:pt x="281" y="2566"/>
                  </a:lnTo>
                  <a:lnTo>
                    <a:pt x="217" y="2535"/>
                  </a:lnTo>
                  <a:lnTo>
                    <a:pt x="183" y="2517"/>
                  </a:lnTo>
                  <a:lnTo>
                    <a:pt x="183" y="2517"/>
                  </a:lnTo>
                  <a:lnTo>
                    <a:pt x="165" y="2508"/>
                  </a:lnTo>
                  <a:lnTo>
                    <a:pt x="148" y="2496"/>
                  </a:lnTo>
                  <a:lnTo>
                    <a:pt x="133" y="2485"/>
                  </a:lnTo>
                  <a:lnTo>
                    <a:pt x="118" y="2473"/>
                  </a:lnTo>
                  <a:lnTo>
                    <a:pt x="105" y="2461"/>
                  </a:lnTo>
                  <a:lnTo>
                    <a:pt x="93" y="2449"/>
                  </a:lnTo>
                  <a:lnTo>
                    <a:pt x="82" y="2436"/>
                  </a:lnTo>
                  <a:lnTo>
                    <a:pt x="72" y="2423"/>
                  </a:lnTo>
                  <a:lnTo>
                    <a:pt x="62" y="2410"/>
                  </a:lnTo>
                  <a:lnTo>
                    <a:pt x="53" y="2397"/>
                  </a:lnTo>
                  <a:lnTo>
                    <a:pt x="46" y="2384"/>
                  </a:lnTo>
                  <a:lnTo>
                    <a:pt x="38" y="2370"/>
                  </a:lnTo>
                  <a:lnTo>
                    <a:pt x="27" y="2344"/>
                  </a:lnTo>
                  <a:lnTo>
                    <a:pt x="17" y="2319"/>
                  </a:lnTo>
                  <a:lnTo>
                    <a:pt x="10" y="2295"/>
                  </a:lnTo>
                  <a:lnTo>
                    <a:pt x="6" y="2272"/>
                  </a:lnTo>
                  <a:lnTo>
                    <a:pt x="3" y="2252"/>
                  </a:lnTo>
                  <a:lnTo>
                    <a:pt x="1" y="2235"/>
                  </a:lnTo>
                  <a:lnTo>
                    <a:pt x="0" y="2209"/>
                  </a:lnTo>
                  <a:lnTo>
                    <a:pt x="0" y="219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 name="Freeform 125"/>
            <p:cNvSpPr>
              <a:spLocks/>
            </p:cNvSpPr>
            <p:nvPr/>
          </p:nvSpPr>
          <p:spPr bwMode="auto">
            <a:xfrm flipH="1">
              <a:off x="1373716" y="5042151"/>
              <a:ext cx="223186" cy="74815"/>
            </a:xfrm>
            <a:custGeom>
              <a:avLst/>
              <a:gdLst>
                <a:gd name="T0" fmla="*/ 0 w 1212"/>
                <a:gd name="T1" fmla="*/ 523 h 523"/>
                <a:gd name="T2" fmla="*/ 0 w 1212"/>
                <a:gd name="T3" fmla="*/ 523 h 523"/>
                <a:gd name="T4" fmla="*/ 71 w 1212"/>
                <a:gd name="T5" fmla="*/ 501 h 523"/>
                <a:gd name="T6" fmla="*/ 142 w 1212"/>
                <a:gd name="T7" fmla="*/ 477 h 523"/>
                <a:gd name="T8" fmla="*/ 213 w 1212"/>
                <a:gd name="T9" fmla="*/ 453 h 523"/>
                <a:gd name="T10" fmla="*/ 287 w 1212"/>
                <a:gd name="T11" fmla="*/ 427 h 523"/>
                <a:gd name="T12" fmla="*/ 361 w 1212"/>
                <a:gd name="T13" fmla="*/ 400 h 523"/>
                <a:gd name="T14" fmla="*/ 436 w 1212"/>
                <a:gd name="T15" fmla="*/ 371 h 523"/>
                <a:gd name="T16" fmla="*/ 512 w 1212"/>
                <a:gd name="T17" fmla="*/ 340 h 523"/>
                <a:gd name="T18" fmla="*/ 589 w 1212"/>
                <a:gd name="T19" fmla="*/ 309 h 523"/>
                <a:gd name="T20" fmla="*/ 666 w 1212"/>
                <a:gd name="T21" fmla="*/ 276 h 523"/>
                <a:gd name="T22" fmla="*/ 743 w 1212"/>
                <a:gd name="T23" fmla="*/ 241 h 523"/>
                <a:gd name="T24" fmla="*/ 821 w 1212"/>
                <a:gd name="T25" fmla="*/ 205 h 523"/>
                <a:gd name="T26" fmla="*/ 899 w 1212"/>
                <a:gd name="T27" fmla="*/ 167 h 523"/>
                <a:gd name="T28" fmla="*/ 978 w 1212"/>
                <a:gd name="T29" fmla="*/ 128 h 523"/>
                <a:gd name="T30" fmla="*/ 1056 w 1212"/>
                <a:gd name="T31" fmla="*/ 87 h 523"/>
                <a:gd name="T32" fmla="*/ 1134 w 1212"/>
                <a:gd name="T33" fmla="*/ 44 h 523"/>
                <a:gd name="T34" fmla="*/ 1212 w 1212"/>
                <a:gd name="T35" fmla="*/ 0 h 523"/>
                <a:gd name="T36" fmla="*/ 1212 w 1212"/>
                <a:gd name="T37" fmla="*/ 0 h 523"/>
                <a:gd name="T38" fmla="*/ 1153 w 1212"/>
                <a:gd name="T39" fmla="*/ 38 h 523"/>
                <a:gd name="T40" fmla="*/ 1092 w 1212"/>
                <a:gd name="T41" fmla="*/ 77 h 523"/>
                <a:gd name="T42" fmla="*/ 1028 w 1212"/>
                <a:gd name="T43" fmla="*/ 114 h 523"/>
                <a:gd name="T44" fmla="*/ 961 w 1212"/>
                <a:gd name="T45" fmla="*/ 150 h 523"/>
                <a:gd name="T46" fmla="*/ 891 w 1212"/>
                <a:gd name="T47" fmla="*/ 185 h 523"/>
                <a:gd name="T48" fmla="*/ 821 w 1212"/>
                <a:gd name="T49" fmla="*/ 220 h 523"/>
                <a:gd name="T50" fmla="*/ 747 w 1212"/>
                <a:gd name="T51" fmla="*/ 253 h 523"/>
                <a:gd name="T52" fmla="*/ 671 w 1212"/>
                <a:gd name="T53" fmla="*/ 285 h 523"/>
                <a:gd name="T54" fmla="*/ 593 w 1212"/>
                <a:gd name="T55" fmla="*/ 317 h 523"/>
                <a:gd name="T56" fmla="*/ 514 w 1212"/>
                <a:gd name="T57" fmla="*/ 348 h 523"/>
                <a:gd name="T58" fmla="*/ 432 w 1212"/>
                <a:gd name="T59" fmla="*/ 379 h 523"/>
                <a:gd name="T60" fmla="*/ 349 w 1212"/>
                <a:gd name="T61" fmla="*/ 408 h 523"/>
                <a:gd name="T62" fmla="*/ 264 w 1212"/>
                <a:gd name="T63" fmla="*/ 437 h 523"/>
                <a:gd name="T64" fmla="*/ 177 w 1212"/>
                <a:gd name="T65" fmla="*/ 466 h 523"/>
                <a:gd name="T66" fmla="*/ 90 w 1212"/>
                <a:gd name="T67" fmla="*/ 495 h 523"/>
                <a:gd name="T68" fmla="*/ 0 w 1212"/>
                <a:gd name="T69"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2" h="523">
                  <a:moveTo>
                    <a:pt x="0" y="523"/>
                  </a:moveTo>
                  <a:lnTo>
                    <a:pt x="0" y="523"/>
                  </a:lnTo>
                  <a:lnTo>
                    <a:pt x="71" y="501"/>
                  </a:lnTo>
                  <a:lnTo>
                    <a:pt x="142" y="477"/>
                  </a:lnTo>
                  <a:lnTo>
                    <a:pt x="213" y="453"/>
                  </a:lnTo>
                  <a:lnTo>
                    <a:pt x="287" y="427"/>
                  </a:lnTo>
                  <a:lnTo>
                    <a:pt x="361" y="400"/>
                  </a:lnTo>
                  <a:lnTo>
                    <a:pt x="436" y="371"/>
                  </a:lnTo>
                  <a:lnTo>
                    <a:pt x="512" y="340"/>
                  </a:lnTo>
                  <a:lnTo>
                    <a:pt x="589" y="309"/>
                  </a:lnTo>
                  <a:lnTo>
                    <a:pt x="666" y="276"/>
                  </a:lnTo>
                  <a:lnTo>
                    <a:pt x="743" y="241"/>
                  </a:lnTo>
                  <a:lnTo>
                    <a:pt x="821" y="205"/>
                  </a:lnTo>
                  <a:lnTo>
                    <a:pt x="899" y="167"/>
                  </a:lnTo>
                  <a:lnTo>
                    <a:pt x="978" y="128"/>
                  </a:lnTo>
                  <a:lnTo>
                    <a:pt x="1056" y="87"/>
                  </a:lnTo>
                  <a:lnTo>
                    <a:pt x="1134" y="44"/>
                  </a:lnTo>
                  <a:lnTo>
                    <a:pt x="1212" y="0"/>
                  </a:lnTo>
                  <a:lnTo>
                    <a:pt x="1212" y="0"/>
                  </a:lnTo>
                  <a:lnTo>
                    <a:pt x="1153" y="38"/>
                  </a:lnTo>
                  <a:lnTo>
                    <a:pt x="1092" y="77"/>
                  </a:lnTo>
                  <a:lnTo>
                    <a:pt x="1028" y="114"/>
                  </a:lnTo>
                  <a:lnTo>
                    <a:pt x="961" y="150"/>
                  </a:lnTo>
                  <a:lnTo>
                    <a:pt x="891" y="185"/>
                  </a:lnTo>
                  <a:lnTo>
                    <a:pt x="821" y="220"/>
                  </a:lnTo>
                  <a:lnTo>
                    <a:pt x="747" y="253"/>
                  </a:lnTo>
                  <a:lnTo>
                    <a:pt x="671" y="285"/>
                  </a:lnTo>
                  <a:lnTo>
                    <a:pt x="593" y="317"/>
                  </a:lnTo>
                  <a:lnTo>
                    <a:pt x="514" y="348"/>
                  </a:lnTo>
                  <a:lnTo>
                    <a:pt x="432" y="379"/>
                  </a:lnTo>
                  <a:lnTo>
                    <a:pt x="349" y="408"/>
                  </a:lnTo>
                  <a:lnTo>
                    <a:pt x="264" y="437"/>
                  </a:lnTo>
                  <a:lnTo>
                    <a:pt x="177" y="466"/>
                  </a:lnTo>
                  <a:lnTo>
                    <a:pt x="90" y="495"/>
                  </a:lnTo>
                  <a:lnTo>
                    <a:pt x="0" y="523"/>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126"/>
            <p:cNvSpPr>
              <a:spLocks/>
            </p:cNvSpPr>
            <p:nvPr/>
          </p:nvSpPr>
          <p:spPr bwMode="auto">
            <a:xfrm flipH="1">
              <a:off x="1373716" y="5042151"/>
              <a:ext cx="223186" cy="74815"/>
            </a:xfrm>
            <a:custGeom>
              <a:avLst/>
              <a:gdLst>
                <a:gd name="T0" fmla="*/ 0 w 1212"/>
                <a:gd name="T1" fmla="*/ 523 h 523"/>
                <a:gd name="T2" fmla="*/ 0 w 1212"/>
                <a:gd name="T3" fmla="*/ 523 h 523"/>
                <a:gd name="T4" fmla="*/ 71 w 1212"/>
                <a:gd name="T5" fmla="*/ 501 h 523"/>
                <a:gd name="T6" fmla="*/ 142 w 1212"/>
                <a:gd name="T7" fmla="*/ 477 h 523"/>
                <a:gd name="T8" fmla="*/ 213 w 1212"/>
                <a:gd name="T9" fmla="*/ 453 h 523"/>
                <a:gd name="T10" fmla="*/ 287 w 1212"/>
                <a:gd name="T11" fmla="*/ 427 h 523"/>
                <a:gd name="T12" fmla="*/ 361 w 1212"/>
                <a:gd name="T13" fmla="*/ 400 h 523"/>
                <a:gd name="T14" fmla="*/ 436 w 1212"/>
                <a:gd name="T15" fmla="*/ 371 h 523"/>
                <a:gd name="T16" fmla="*/ 512 w 1212"/>
                <a:gd name="T17" fmla="*/ 340 h 523"/>
                <a:gd name="T18" fmla="*/ 589 w 1212"/>
                <a:gd name="T19" fmla="*/ 309 h 523"/>
                <a:gd name="T20" fmla="*/ 666 w 1212"/>
                <a:gd name="T21" fmla="*/ 276 h 523"/>
                <a:gd name="T22" fmla="*/ 743 w 1212"/>
                <a:gd name="T23" fmla="*/ 241 h 523"/>
                <a:gd name="T24" fmla="*/ 821 w 1212"/>
                <a:gd name="T25" fmla="*/ 205 h 523"/>
                <a:gd name="T26" fmla="*/ 899 w 1212"/>
                <a:gd name="T27" fmla="*/ 167 h 523"/>
                <a:gd name="T28" fmla="*/ 978 w 1212"/>
                <a:gd name="T29" fmla="*/ 128 h 523"/>
                <a:gd name="T30" fmla="*/ 1056 w 1212"/>
                <a:gd name="T31" fmla="*/ 87 h 523"/>
                <a:gd name="T32" fmla="*/ 1134 w 1212"/>
                <a:gd name="T33" fmla="*/ 44 h 523"/>
                <a:gd name="T34" fmla="*/ 1212 w 1212"/>
                <a:gd name="T35" fmla="*/ 0 h 523"/>
                <a:gd name="T36" fmla="*/ 1212 w 1212"/>
                <a:gd name="T37" fmla="*/ 0 h 523"/>
                <a:gd name="T38" fmla="*/ 1153 w 1212"/>
                <a:gd name="T39" fmla="*/ 38 h 523"/>
                <a:gd name="T40" fmla="*/ 1092 w 1212"/>
                <a:gd name="T41" fmla="*/ 77 h 523"/>
                <a:gd name="T42" fmla="*/ 1028 w 1212"/>
                <a:gd name="T43" fmla="*/ 114 h 523"/>
                <a:gd name="T44" fmla="*/ 961 w 1212"/>
                <a:gd name="T45" fmla="*/ 150 h 523"/>
                <a:gd name="T46" fmla="*/ 891 w 1212"/>
                <a:gd name="T47" fmla="*/ 185 h 523"/>
                <a:gd name="T48" fmla="*/ 821 w 1212"/>
                <a:gd name="T49" fmla="*/ 220 h 523"/>
                <a:gd name="T50" fmla="*/ 747 w 1212"/>
                <a:gd name="T51" fmla="*/ 253 h 523"/>
                <a:gd name="T52" fmla="*/ 671 w 1212"/>
                <a:gd name="T53" fmla="*/ 285 h 523"/>
                <a:gd name="T54" fmla="*/ 593 w 1212"/>
                <a:gd name="T55" fmla="*/ 317 h 523"/>
                <a:gd name="T56" fmla="*/ 514 w 1212"/>
                <a:gd name="T57" fmla="*/ 348 h 523"/>
                <a:gd name="T58" fmla="*/ 432 w 1212"/>
                <a:gd name="T59" fmla="*/ 379 h 523"/>
                <a:gd name="T60" fmla="*/ 349 w 1212"/>
                <a:gd name="T61" fmla="*/ 408 h 523"/>
                <a:gd name="T62" fmla="*/ 264 w 1212"/>
                <a:gd name="T63" fmla="*/ 437 h 523"/>
                <a:gd name="T64" fmla="*/ 177 w 1212"/>
                <a:gd name="T65" fmla="*/ 466 h 523"/>
                <a:gd name="T66" fmla="*/ 90 w 1212"/>
                <a:gd name="T67" fmla="*/ 495 h 523"/>
                <a:gd name="T68" fmla="*/ 0 w 1212"/>
                <a:gd name="T69"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2" h="523">
                  <a:moveTo>
                    <a:pt x="0" y="523"/>
                  </a:moveTo>
                  <a:lnTo>
                    <a:pt x="0" y="523"/>
                  </a:lnTo>
                  <a:lnTo>
                    <a:pt x="71" y="501"/>
                  </a:lnTo>
                  <a:lnTo>
                    <a:pt x="142" y="477"/>
                  </a:lnTo>
                  <a:lnTo>
                    <a:pt x="213" y="453"/>
                  </a:lnTo>
                  <a:lnTo>
                    <a:pt x="287" y="427"/>
                  </a:lnTo>
                  <a:lnTo>
                    <a:pt x="361" y="400"/>
                  </a:lnTo>
                  <a:lnTo>
                    <a:pt x="436" y="371"/>
                  </a:lnTo>
                  <a:lnTo>
                    <a:pt x="512" y="340"/>
                  </a:lnTo>
                  <a:lnTo>
                    <a:pt x="589" y="309"/>
                  </a:lnTo>
                  <a:lnTo>
                    <a:pt x="666" y="276"/>
                  </a:lnTo>
                  <a:lnTo>
                    <a:pt x="743" y="241"/>
                  </a:lnTo>
                  <a:lnTo>
                    <a:pt x="821" y="205"/>
                  </a:lnTo>
                  <a:lnTo>
                    <a:pt x="899" y="167"/>
                  </a:lnTo>
                  <a:lnTo>
                    <a:pt x="978" y="128"/>
                  </a:lnTo>
                  <a:lnTo>
                    <a:pt x="1056" y="87"/>
                  </a:lnTo>
                  <a:lnTo>
                    <a:pt x="1134" y="44"/>
                  </a:lnTo>
                  <a:lnTo>
                    <a:pt x="1212" y="0"/>
                  </a:lnTo>
                  <a:lnTo>
                    <a:pt x="1212" y="0"/>
                  </a:lnTo>
                  <a:lnTo>
                    <a:pt x="1153" y="38"/>
                  </a:lnTo>
                  <a:lnTo>
                    <a:pt x="1092" y="77"/>
                  </a:lnTo>
                  <a:lnTo>
                    <a:pt x="1028" y="114"/>
                  </a:lnTo>
                  <a:lnTo>
                    <a:pt x="961" y="150"/>
                  </a:lnTo>
                  <a:lnTo>
                    <a:pt x="891" y="185"/>
                  </a:lnTo>
                  <a:lnTo>
                    <a:pt x="821" y="220"/>
                  </a:lnTo>
                  <a:lnTo>
                    <a:pt x="747" y="253"/>
                  </a:lnTo>
                  <a:lnTo>
                    <a:pt x="671" y="285"/>
                  </a:lnTo>
                  <a:lnTo>
                    <a:pt x="593" y="317"/>
                  </a:lnTo>
                  <a:lnTo>
                    <a:pt x="514" y="348"/>
                  </a:lnTo>
                  <a:lnTo>
                    <a:pt x="432" y="379"/>
                  </a:lnTo>
                  <a:lnTo>
                    <a:pt x="349" y="408"/>
                  </a:lnTo>
                  <a:lnTo>
                    <a:pt x="264" y="437"/>
                  </a:lnTo>
                  <a:lnTo>
                    <a:pt x="177" y="466"/>
                  </a:lnTo>
                  <a:lnTo>
                    <a:pt x="90" y="495"/>
                  </a:lnTo>
                  <a:lnTo>
                    <a:pt x="0" y="5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 name="Freeform 127"/>
            <p:cNvSpPr>
              <a:spLocks/>
            </p:cNvSpPr>
            <p:nvPr/>
          </p:nvSpPr>
          <p:spPr bwMode="auto">
            <a:xfrm flipH="1">
              <a:off x="1598192" y="5116966"/>
              <a:ext cx="5160" cy="1290"/>
            </a:xfrm>
            <a:custGeom>
              <a:avLst/>
              <a:gdLst>
                <a:gd name="T0" fmla="*/ 16 w 31"/>
                <a:gd name="T1" fmla="*/ 5 h 9"/>
                <a:gd name="T2" fmla="*/ 16 w 31"/>
                <a:gd name="T3" fmla="*/ 5 h 9"/>
                <a:gd name="T4" fmla="*/ 0 w 31"/>
                <a:gd name="T5" fmla="*/ 9 h 9"/>
                <a:gd name="T6" fmla="*/ 0 w 31"/>
                <a:gd name="T7" fmla="*/ 9 h 9"/>
                <a:gd name="T8" fmla="*/ 31 w 31"/>
                <a:gd name="T9" fmla="*/ 0 h 9"/>
                <a:gd name="T10" fmla="*/ 31 w 31"/>
                <a:gd name="T11" fmla="*/ 0 h 9"/>
                <a:gd name="T12" fmla="*/ 16 w 3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1" h="9">
                  <a:moveTo>
                    <a:pt x="16" y="5"/>
                  </a:moveTo>
                  <a:lnTo>
                    <a:pt x="16" y="5"/>
                  </a:lnTo>
                  <a:lnTo>
                    <a:pt x="0" y="9"/>
                  </a:lnTo>
                  <a:lnTo>
                    <a:pt x="0" y="9"/>
                  </a:lnTo>
                  <a:lnTo>
                    <a:pt x="31" y="0"/>
                  </a:lnTo>
                  <a:lnTo>
                    <a:pt x="31" y="0"/>
                  </a:lnTo>
                  <a:lnTo>
                    <a:pt x="16" y="5"/>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 name="Freeform 128"/>
            <p:cNvSpPr>
              <a:spLocks/>
            </p:cNvSpPr>
            <p:nvPr/>
          </p:nvSpPr>
          <p:spPr bwMode="auto">
            <a:xfrm flipH="1">
              <a:off x="1598192" y="5116966"/>
              <a:ext cx="5160" cy="1290"/>
            </a:xfrm>
            <a:custGeom>
              <a:avLst/>
              <a:gdLst>
                <a:gd name="T0" fmla="*/ 16 w 31"/>
                <a:gd name="T1" fmla="*/ 5 h 9"/>
                <a:gd name="T2" fmla="*/ 16 w 31"/>
                <a:gd name="T3" fmla="*/ 5 h 9"/>
                <a:gd name="T4" fmla="*/ 0 w 31"/>
                <a:gd name="T5" fmla="*/ 9 h 9"/>
                <a:gd name="T6" fmla="*/ 0 w 31"/>
                <a:gd name="T7" fmla="*/ 9 h 9"/>
                <a:gd name="T8" fmla="*/ 31 w 31"/>
                <a:gd name="T9" fmla="*/ 0 h 9"/>
                <a:gd name="T10" fmla="*/ 31 w 31"/>
                <a:gd name="T11" fmla="*/ 0 h 9"/>
                <a:gd name="T12" fmla="*/ 16 w 3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31" h="9">
                  <a:moveTo>
                    <a:pt x="16" y="5"/>
                  </a:moveTo>
                  <a:lnTo>
                    <a:pt x="16" y="5"/>
                  </a:lnTo>
                  <a:lnTo>
                    <a:pt x="0" y="9"/>
                  </a:lnTo>
                  <a:lnTo>
                    <a:pt x="0" y="9"/>
                  </a:lnTo>
                  <a:lnTo>
                    <a:pt x="31" y="0"/>
                  </a:lnTo>
                  <a:lnTo>
                    <a:pt x="31" y="0"/>
                  </a:lnTo>
                  <a:lnTo>
                    <a:pt x="16"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Freeform 129"/>
            <p:cNvSpPr>
              <a:spLocks/>
            </p:cNvSpPr>
            <p:nvPr/>
          </p:nvSpPr>
          <p:spPr bwMode="auto">
            <a:xfrm flipH="1">
              <a:off x="2625103" y="5046021"/>
              <a:ext cx="77405" cy="32248"/>
            </a:xfrm>
            <a:custGeom>
              <a:avLst/>
              <a:gdLst>
                <a:gd name="T0" fmla="*/ 0 w 419"/>
                <a:gd name="T1" fmla="*/ 0 h 224"/>
                <a:gd name="T2" fmla="*/ 0 w 419"/>
                <a:gd name="T3" fmla="*/ 0 h 224"/>
                <a:gd name="T4" fmla="*/ 39 w 419"/>
                <a:gd name="T5" fmla="*/ 24 h 224"/>
                <a:gd name="T6" fmla="*/ 81 w 419"/>
                <a:gd name="T7" fmla="*/ 48 h 224"/>
                <a:gd name="T8" fmla="*/ 134 w 419"/>
                <a:gd name="T9" fmla="*/ 78 h 224"/>
                <a:gd name="T10" fmla="*/ 196 w 419"/>
                <a:gd name="T11" fmla="*/ 111 h 224"/>
                <a:gd name="T12" fmla="*/ 266 w 419"/>
                <a:gd name="T13" fmla="*/ 149 h 224"/>
                <a:gd name="T14" fmla="*/ 341 w 419"/>
                <a:gd name="T15" fmla="*/ 186 h 224"/>
                <a:gd name="T16" fmla="*/ 419 w 419"/>
                <a:gd name="T17" fmla="*/ 224 h 224"/>
                <a:gd name="T18" fmla="*/ 419 w 419"/>
                <a:gd name="T19" fmla="*/ 224 h 224"/>
                <a:gd name="T20" fmla="*/ 362 w 419"/>
                <a:gd name="T21" fmla="*/ 198 h 224"/>
                <a:gd name="T22" fmla="*/ 305 w 419"/>
                <a:gd name="T23" fmla="*/ 171 h 224"/>
                <a:gd name="T24" fmla="*/ 251 w 419"/>
                <a:gd name="T25" fmla="*/ 144 h 224"/>
                <a:gd name="T26" fmla="*/ 197 w 419"/>
                <a:gd name="T27" fmla="*/ 116 h 224"/>
                <a:gd name="T28" fmla="*/ 146 w 419"/>
                <a:gd name="T29" fmla="*/ 88 h 224"/>
                <a:gd name="T30" fmla="*/ 95 w 419"/>
                <a:gd name="T31" fmla="*/ 59 h 224"/>
                <a:gd name="T32" fmla="*/ 46 w 419"/>
                <a:gd name="T33" fmla="*/ 30 h 224"/>
                <a:gd name="T34" fmla="*/ 0 w 419"/>
                <a:gd name="T35" fmla="*/ 0 h 224"/>
                <a:gd name="T36" fmla="*/ 0 w 419"/>
                <a:gd name="T3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224">
                  <a:moveTo>
                    <a:pt x="0" y="0"/>
                  </a:moveTo>
                  <a:lnTo>
                    <a:pt x="0" y="0"/>
                  </a:lnTo>
                  <a:lnTo>
                    <a:pt x="39" y="24"/>
                  </a:lnTo>
                  <a:lnTo>
                    <a:pt x="81" y="48"/>
                  </a:lnTo>
                  <a:lnTo>
                    <a:pt x="134" y="78"/>
                  </a:lnTo>
                  <a:lnTo>
                    <a:pt x="196" y="111"/>
                  </a:lnTo>
                  <a:lnTo>
                    <a:pt x="266" y="149"/>
                  </a:lnTo>
                  <a:lnTo>
                    <a:pt x="341" y="186"/>
                  </a:lnTo>
                  <a:lnTo>
                    <a:pt x="419" y="224"/>
                  </a:lnTo>
                  <a:lnTo>
                    <a:pt x="419" y="224"/>
                  </a:lnTo>
                  <a:lnTo>
                    <a:pt x="362" y="198"/>
                  </a:lnTo>
                  <a:lnTo>
                    <a:pt x="305" y="171"/>
                  </a:lnTo>
                  <a:lnTo>
                    <a:pt x="251" y="144"/>
                  </a:lnTo>
                  <a:lnTo>
                    <a:pt x="197" y="116"/>
                  </a:lnTo>
                  <a:lnTo>
                    <a:pt x="146" y="88"/>
                  </a:lnTo>
                  <a:lnTo>
                    <a:pt x="95" y="59"/>
                  </a:lnTo>
                  <a:lnTo>
                    <a:pt x="46" y="30"/>
                  </a:lnTo>
                  <a:lnTo>
                    <a:pt x="0" y="0"/>
                  </a:lnTo>
                  <a:lnTo>
                    <a:pt x="0" y="0"/>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 name="Freeform 130"/>
            <p:cNvSpPr>
              <a:spLocks/>
            </p:cNvSpPr>
            <p:nvPr/>
          </p:nvSpPr>
          <p:spPr bwMode="auto">
            <a:xfrm flipH="1">
              <a:off x="1608512" y="5119546"/>
              <a:ext cx="3871" cy="1290"/>
            </a:xfrm>
            <a:custGeom>
              <a:avLst/>
              <a:gdLst>
                <a:gd name="T0" fmla="*/ 0 w 22"/>
                <a:gd name="T1" fmla="*/ 6 h 6"/>
                <a:gd name="T2" fmla="*/ 0 w 22"/>
                <a:gd name="T3" fmla="*/ 6 h 6"/>
                <a:gd name="T4" fmla="*/ 22 w 22"/>
                <a:gd name="T5" fmla="*/ 0 h 6"/>
                <a:gd name="T6" fmla="*/ 22 w 22"/>
                <a:gd name="T7" fmla="*/ 0 h 6"/>
                <a:gd name="T8" fmla="*/ 0 w 22"/>
                <a:gd name="T9" fmla="*/ 6 h 6"/>
              </a:gdLst>
              <a:ahLst/>
              <a:cxnLst>
                <a:cxn ang="0">
                  <a:pos x="T0" y="T1"/>
                </a:cxn>
                <a:cxn ang="0">
                  <a:pos x="T2" y="T3"/>
                </a:cxn>
                <a:cxn ang="0">
                  <a:pos x="T4" y="T5"/>
                </a:cxn>
                <a:cxn ang="0">
                  <a:pos x="T6" y="T7"/>
                </a:cxn>
                <a:cxn ang="0">
                  <a:pos x="T8" y="T9"/>
                </a:cxn>
              </a:cxnLst>
              <a:rect l="0" t="0" r="r" b="b"/>
              <a:pathLst>
                <a:path w="22" h="6">
                  <a:moveTo>
                    <a:pt x="0" y="6"/>
                  </a:moveTo>
                  <a:lnTo>
                    <a:pt x="0" y="6"/>
                  </a:lnTo>
                  <a:lnTo>
                    <a:pt x="22" y="0"/>
                  </a:lnTo>
                  <a:lnTo>
                    <a:pt x="22" y="0"/>
                  </a:lnTo>
                  <a:lnTo>
                    <a:pt x="0" y="6"/>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 name="Freeform 131"/>
            <p:cNvSpPr>
              <a:spLocks/>
            </p:cNvSpPr>
            <p:nvPr/>
          </p:nvSpPr>
          <p:spPr bwMode="auto">
            <a:xfrm flipH="1">
              <a:off x="1608512" y="5119546"/>
              <a:ext cx="3871" cy="1290"/>
            </a:xfrm>
            <a:custGeom>
              <a:avLst/>
              <a:gdLst>
                <a:gd name="T0" fmla="*/ 0 w 22"/>
                <a:gd name="T1" fmla="*/ 6 h 6"/>
                <a:gd name="T2" fmla="*/ 0 w 22"/>
                <a:gd name="T3" fmla="*/ 6 h 6"/>
                <a:gd name="T4" fmla="*/ 22 w 22"/>
                <a:gd name="T5" fmla="*/ 0 h 6"/>
                <a:gd name="T6" fmla="*/ 22 w 22"/>
                <a:gd name="T7" fmla="*/ 0 h 6"/>
                <a:gd name="T8" fmla="*/ 0 w 22"/>
                <a:gd name="T9" fmla="*/ 6 h 6"/>
              </a:gdLst>
              <a:ahLst/>
              <a:cxnLst>
                <a:cxn ang="0">
                  <a:pos x="T0" y="T1"/>
                </a:cxn>
                <a:cxn ang="0">
                  <a:pos x="T2" y="T3"/>
                </a:cxn>
                <a:cxn ang="0">
                  <a:pos x="T4" y="T5"/>
                </a:cxn>
                <a:cxn ang="0">
                  <a:pos x="T6" y="T7"/>
                </a:cxn>
                <a:cxn ang="0">
                  <a:pos x="T8" y="T9"/>
                </a:cxn>
              </a:cxnLst>
              <a:rect l="0" t="0" r="r" b="b"/>
              <a:pathLst>
                <a:path w="22" h="6">
                  <a:moveTo>
                    <a:pt x="0" y="6"/>
                  </a:moveTo>
                  <a:lnTo>
                    <a:pt x="0" y="6"/>
                  </a:lnTo>
                  <a:lnTo>
                    <a:pt x="22" y="0"/>
                  </a:lnTo>
                  <a:lnTo>
                    <a:pt x="22" y="0"/>
                  </a:lnTo>
                  <a:lnTo>
                    <a:pt x="0" y="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 name="Freeform 132"/>
            <p:cNvSpPr>
              <a:spLocks noEditPoints="1"/>
            </p:cNvSpPr>
            <p:nvPr/>
          </p:nvSpPr>
          <p:spPr bwMode="auto">
            <a:xfrm flipH="1">
              <a:off x="1283410" y="4699033"/>
              <a:ext cx="1517145" cy="464370"/>
            </a:xfrm>
            <a:custGeom>
              <a:avLst/>
              <a:gdLst>
                <a:gd name="T0" fmla="*/ 1176 w 8232"/>
                <a:gd name="T1" fmla="*/ 2741 h 3248"/>
                <a:gd name="T2" fmla="*/ 1483 w 8232"/>
                <a:gd name="T3" fmla="*/ 2851 h 3248"/>
                <a:gd name="T4" fmla="*/ 1725 w 8232"/>
                <a:gd name="T5" fmla="*/ 2929 h 3248"/>
                <a:gd name="T6" fmla="*/ 2122 w 8232"/>
                <a:gd name="T7" fmla="*/ 3035 h 3248"/>
                <a:gd name="T8" fmla="*/ 2516 w 8232"/>
                <a:gd name="T9" fmla="*/ 3115 h 3248"/>
                <a:gd name="T10" fmla="*/ 2893 w 8232"/>
                <a:gd name="T11" fmla="*/ 3172 h 3248"/>
                <a:gd name="T12" fmla="*/ 3241 w 8232"/>
                <a:gd name="T13" fmla="*/ 3209 h 3248"/>
                <a:gd name="T14" fmla="*/ 3682 w 8232"/>
                <a:gd name="T15" fmla="*/ 3240 h 3248"/>
                <a:gd name="T16" fmla="*/ 4052 w 8232"/>
                <a:gd name="T17" fmla="*/ 3248 h 3248"/>
                <a:gd name="T18" fmla="*/ 4116 w 8232"/>
                <a:gd name="T19" fmla="*/ 3247 h 3248"/>
                <a:gd name="T20" fmla="*/ 4298 w 8232"/>
                <a:gd name="T21" fmla="*/ 3247 h 3248"/>
                <a:gd name="T22" fmla="*/ 4679 w 8232"/>
                <a:gd name="T23" fmla="*/ 3233 h 3248"/>
                <a:gd name="T24" fmla="*/ 5094 w 8232"/>
                <a:gd name="T25" fmla="*/ 3200 h 3248"/>
                <a:gd name="T26" fmla="*/ 5449 w 8232"/>
                <a:gd name="T27" fmla="*/ 3157 h 3248"/>
                <a:gd name="T28" fmla="*/ 5140 w 8232"/>
                <a:gd name="T29" fmla="*/ 1445 h 3248"/>
                <a:gd name="T30" fmla="*/ 4858 w 8232"/>
                <a:gd name="T31" fmla="*/ 1476 h 3248"/>
                <a:gd name="T32" fmla="*/ 4567 w 8232"/>
                <a:gd name="T33" fmla="*/ 1496 h 3248"/>
                <a:gd name="T34" fmla="*/ 4268 w 8232"/>
                <a:gd name="T35" fmla="*/ 1507 h 3248"/>
                <a:gd name="T36" fmla="*/ 4022 w 8232"/>
                <a:gd name="T37" fmla="*/ 1508 h 3248"/>
                <a:gd name="T38" fmla="*/ 3647 w 8232"/>
                <a:gd name="T39" fmla="*/ 1495 h 3248"/>
                <a:gd name="T40" fmla="*/ 3286 w 8232"/>
                <a:gd name="T41" fmla="*/ 1467 h 3248"/>
                <a:gd name="T42" fmla="*/ 2936 w 8232"/>
                <a:gd name="T43" fmla="*/ 1424 h 3248"/>
                <a:gd name="T44" fmla="*/ 2604 w 8232"/>
                <a:gd name="T45" fmla="*/ 1366 h 3248"/>
                <a:gd name="T46" fmla="*/ 2288 w 8232"/>
                <a:gd name="T47" fmla="*/ 1295 h 3248"/>
                <a:gd name="T48" fmla="*/ 1990 w 8232"/>
                <a:gd name="T49" fmla="*/ 1212 h 3248"/>
                <a:gd name="T50" fmla="*/ 1715 w 8232"/>
                <a:gd name="T51" fmla="*/ 1117 h 3248"/>
                <a:gd name="T52" fmla="*/ 1522 w 8232"/>
                <a:gd name="T53" fmla="*/ 1039 h 3248"/>
                <a:gd name="T54" fmla="*/ 493 w 8232"/>
                <a:gd name="T55" fmla="*/ 0 h 3248"/>
                <a:gd name="T56" fmla="*/ 505 w 8232"/>
                <a:gd name="T57" fmla="*/ 82 h 3248"/>
                <a:gd name="T58" fmla="*/ 534 w 8232"/>
                <a:gd name="T59" fmla="*/ 189 h 3248"/>
                <a:gd name="T60" fmla="*/ 581 w 8232"/>
                <a:gd name="T61" fmla="*/ 294 h 3248"/>
                <a:gd name="T62" fmla="*/ 642 w 8232"/>
                <a:gd name="T63" fmla="*/ 396 h 3248"/>
                <a:gd name="T64" fmla="*/ 720 w 8232"/>
                <a:gd name="T65" fmla="*/ 496 h 3248"/>
                <a:gd name="T66" fmla="*/ 812 w 8232"/>
                <a:gd name="T67" fmla="*/ 592 h 3248"/>
                <a:gd name="T68" fmla="*/ 918 w 8232"/>
                <a:gd name="T69" fmla="*/ 685 h 3248"/>
                <a:gd name="T70" fmla="*/ 1039 w 8232"/>
                <a:gd name="T71" fmla="*/ 774 h 3248"/>
                <a:gd name="T72" fmla="*/ 533 w 8232"/>
                <a:gd name="T73" fmla="*/ 2426 h 3248"/>
                <a:gd name="T74" fmla="*/ 377 w 8232"/>
                <a:gd name="T75" fmla="*/ 2312 h 3248"/>
                <a:gd name="T76" fmla="*/ 246 w 8232"/>
                <a:gd name="T77" fmla="*/ 2188 h 3248"/>
                <a:gd name="T78" fmla="*/ 140 w 8232"/>
                <a:gd name="T79" fmla="*/ 2054 h 3248"/>
                <a:gd name="T80" fmla="*/ 63 w 8232"/>
                <a:gd name="T81" fmla="*/ 1907 h 3248"/>
                <a:gd name="T82" fmla="*/ 15 w 8232"/>
                <a:gd name="T83" fmla="*/ 1747 h 3248"/>
                <a:gd name="T84" fmla="*/ 0 w 8232"/>
                <a:gd name="T85" fmla="*/ 1573 h 3248"/>
                <a:gd name="T86" fmla="*/ 20 w 8232"/>
                <a:gd name="T87" fmla="*/ 1385 h 3248"/>
                <a:gd name="T88" fmla="*/ 77 w 8232"/>
                <a:gd name="T89" fmla="*/ 1180 h 3248"/>
                <a:gd name="T90" fmla="*/ 8156 w 8232"/>
                <a:gd name="T91" fmla="*/ 1180 h 3248"/>
                <a:gd name="T92" fmla="*/ 8211 w 8232"/>
                <a:gd name="T93" fmla="*/ 1379 h 3248"/>
                <a:gd name="T94" fmla="*/ 8232 w 8232"/>
                <a:gd name="T95" fmla="*/ 1562 h 3248"/>
                <a:gd name="T96" fmla="*/ 8221 w 8232"/>
                <a:gd name="T97" fmla="*/ 1732 h 3248"/>
                <a:gd name="T98" fmla="*/ 8178 w 8232"/>
                <a:gd name="T99" fmla="*/ 1888 h 3248"/>
                <a:gd name="T100" fmla="*/ 8108 w 8232"/>
                <a:gd name="T101" fmla="*/ 2032 h 3248"/>
                <a:gd name="T102" fmla="*/ 8009 w 8232"/>
                <a:gd name="T103" fmla="*/ 2164 h 3248"/>
                <a:gd name="T104" fmla="*/ 7887 w 8232"/>
                <a:gd name="T105" fmla="*/ 2286 h 3248"/>
                <a:gd name="T106" fmla="*/ 7742 w 8232"/>
                <a:gd name="T107" fmla="*/ 2399 h 3248"/>
                <a:gd name="T108" fmla="*/ 7309 w 8232"/>
                <a:gd name="T109" fmla="*/ 689 h 3248"/>
                <a:gd name="T110" fmla="*/ 7450 w 8232"/>
                <a:gd name="T111" fmla="*/ 563 h 3248"/>
                <a:gd name="T112" fmla="*/ 7531 w 8232"/>
                <a:gd name="T113" fmla="*/ 475 h 3248"/>
                <a:gd name="T114" fmla="*/ 7598 w 8232"/>
                <a:gd name="T115" fmla="*/ 385 h 3248"/>
                <a:gd name="T116" fmla="*/ 7653 w 8232"/>
                <a:gd name="T117" fmla="*/ 293 h 3248"/>
                <a:gd name="T118" fmla="*/ 7696 w 8232"/>
                <a:gd name="T119" fmla="*/ 198 h 3248"/>
                <a:gd name="T120" fmla="*/ 7724 w 8232"/>
                <a:gd name="T121" fmla="*/ 101 h 3248"/>
                <a:gd name="T122" fmla="*/ 7739 w 8232"/>
                <a:gd name="T123" fmla="*/ 3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32" h="3248">
                  <a:moveTo>
                    <a:pt x="1105" y="2713"/>
                  </a:moveTo>
                  <a:lnTo>
                    <a:pt x="1103" y="2713"/>
                  </a:lnTo>
                  <a:lnTo>
                    <a:pt x="1103" y="2713"/>
                  </a:lnTo>
                  <a:lnTo>
                    <a:pt x="1176" y="2741"/>
                  </a:lnTo>
                  <a:lnTo>
                    <a:pt x="1251" y="2770"/>
                  </a:lnTo>
                  <a:lnTo>
                    <a:pt x="1327" y="2798"/>
                  </a:lnTo>
                  <a:lnTo>
                    <a:pt x="1404" y="2825"/>
                  </a:lnTo>
                  <a:lnTo>
                    <a:pt x="1483" y="2851"/>
                  </a:lnTo>
                  <a:lnTo>
                    <a:pt x="1562" y="2877"/>
                  </a:lnTo>
                  <a:lnTo>
                    <a:pt x="1643" y="2903"/>
                  </a:lnTo>
                  <a:lnTo>
                    <a:pt x="1725" y="2929"/>
                  </a:lnTo>
                  <a:lnTo>
                    <a:pt x="1725" y="2929"/>
                  </a:lnTo>
                  <a:lnTo>
                    <a:pt x="1824" y="2958"/>
                  </a:lnTo>
                  <a:lnTo>
                    <a:pt x="1924" y="2985"/>
                  </a:lnTo>
                  <a:lnTo>
                    <a:pt x="2024" y="3011"/>
                  </a:lnTo>
                  <a:lnTo>
                    <a:pt x="2122" y="3035"/>
                  </a:lnTo>
                  <a:lnTo>
                    <a:pt x="2222" y="3057"/>
                  </a:lnTo>
                  <a:lnTo>
                    <a:pt x="2321" y="3078"/>
                  </a:lnTo>
                  <a:lnTo>
                    <a:pt x="2419" y="3097"/>
                  </a:lnTo>
                  <a:lnTo>
                    <a:pt x="2516" y="3115"/>
                  </a:lnTo>
                  <a:lnTo>
                    <a:pt x="2612" y="3131"/>
                  </a:lnTo>
                  <a:lnTo>
                    <a:pt x="2708" y="3146"/>
                  </a:lnTo>
                  <a:lnTo>
                    <a:pt x="2801" y="3159"/>
                  </a:lnTo>
                  <a:lnTo>
                    <a:pt x="2893" y="3172"/>
                  </a:lnTo>
                  <a:lnTo>
                    <a:pt x="2983" y="3183"/>
                  </a:lnTo>
                  <a:lnTo>
                    <a:pt x="3072" y="3193"/>
                  </a:lnTo>
                  <a:lnTo>
                    <a:pt x="3158" y="3202"/>
                  </a:lnTo>
                  <a:lnTo>
                    <a:pt x="3241" y="3209"/>
                  </a:lnTo>
                  <a:lnTo>
                    <a:pt x="3322" y="3217"/>
                  </a:lnTo>
                  <a:lnTo>
                    <a:pt x="3401" y="3223"/>
                  </a:lnTo>
                  <a:lnTo>
                    <a:pt x="3548" y="3232"/>
                  </a:lnTo>
                  <a:lnTo>
                    <a:pt x="3682" y="3240"/>
                  </a:lnTo>
                  <a:lnTo>
                    <a:pt x="3801" y="3244"/>
                  </a:lnTo>
                  <a:lnTo>
                    <a:pt x="3903" y="3246"/>
                  </a:lnTo>
                  <a:lnTo>
                    <a:pt x="3987" y="3247"/>
                  </a:lnTo>
                  <a:lnTo>
                    <a:pt x="4052" y="3248"/>
                  </a:lnTo>
                  <a:lnTo>
                    <a:pt x="4095" y="3247"/>
                  </a:lnTo>
                  <a:lnTo>
                    <a:pt x="4095" y="3247"/>
                  </a:lnTo>
                  <a:lnTo>
                    <a:pt x="4116" y="3247"/>
                  </a:lnTo>
                  <a:lnTo>
                    <a:pt x="4116" y="3247"/>
                  </a:lnTo>
                  <a:lnTo>
                    <a:pt x="4138" y="3247"/>
                  </a:lnTo>
                  <a:lnTo>
                    <a:pt x="4138" y="3247"/>
                  </a:lnTo>
                  <a:lnTo>
                    <a:pt x="4200" y="3248"/>
                  </a:lnTo>
                  <a:lnTo>
                    <a:pt x="4298" y="3247"/>
                  </a:lnTo>
                  <a:lnTo>
                    <a:pt x="4429" y="3244"/>
                  </a:lnTo>
                  <a:lnTo>
                    <a:pt x="4506" y="3242"/>
                  </a:lnTo>
                  <a:lnTo>
                    <a:pt x="4589" y="3237"/>
                  </a:lnTo>
                  <a:lnTo>
                    <a:pt x="4679" y="3233"/>
                  </a:lnTo>
                  <a:lnTo>
                    <a:pt x="4775" y="3227"/>
                  </a:lnTo>
                  <a:lnTo>
                    <a:pt x="4876" y="3220"/>
                  </a:lnTo>
                  <a:lnTo>
                    <a:pt x="4982" y="3210"/>
                  </a:lnTo>
                  <a:lnTo>
                    <a:pt x="5094" y="3200"/>
                  </a:lnTo>
                  <a:lnTo>
                    <a:pt x="5208" y="3187"/>
                  </a:lnTo>
                  <a:lnTo>
                    <a:pt x="5328" y="3174"/>
                  </a:lnTo>
                  <a:lnTo>
                    <a:pt x="5449" y="3157"/>
                  </a:lnTo>
                  <a:lnTo>
                    <a:pt x="5449" y="3157"/>
                  </a:lnTo>
                  <a:lnTo>
                    <a:pt x="5279" y="1427"/>
                  </a:lnTo>
                  <a:lnTo>
                    <a:pt x="5279" y="1427"/>
                  </a:lnTo>
                  <a:lnTo>
                    <a:pt x="5210" y="1436"/>
                  </a:lnTo>
                  <a:lnTo>
                    <a:pt x="5140" y="1445"/>
                  </a:lnTo>
                  <a:lnTo>
                    <a:pt x="5071" y="1454"/>
                  </a:lnTo>
                  <a:lnTo>
                    <a:pt x="5000" y="1462"/>
                  </a:lnTo>
                  <a:lnTo>
                    <a:pt x="4929" y="1469"/>
                  </a:lnTo>
                  <a:lnTo>
                    <a:pt x="4858" y="1476"/>
                  </a:lnTo>
                  <a:lnTo>
                    <a:pt x="4786" y="1482"/>
                  </a:lnTo>
                  <a:lnTo>
                    <a:pt x="4713" y="1487"/>
                  </a:lnTo>
                  <a:lnTo>
                    <a:pt x="4640" y="1492"/>
                  </a:lnTo>
                  <a:lnTo>
                    <a:pt x="4567" y="1496"/>
                  </a:lnTo>
                  <a:lnTo>
                    <a:pt x="4493" y="1501"/>
                  </a:lnTo>
                  <a:lnTo>
                    <a:pt x="4418" y="1503"/>
                  </a:lnTo>
                  <a:lnTo>
                    <a:pt x="4343" y="1506"/>
                  </a:lnTo>
                  <a:lnTo>
                    <a:pt x="4268" y="1507"/>
                  </a:lnTo>
                  <a:lnTo>
                    <a:pt x="4192" y="1508"/>
                  </a:lnTo>
                  <a:lnTo>
                    <a:pt x="4116" y="1509"/>
                  </a:lnTo>
                  <a:lnTo>
                    <a:pt x="4116" y="1509"/>
                  </a:lnTo>
                  <a:lnTo>
                    <a:pt x="4022" y="1508"/>
                  </a:lnTo>
                  <a:lnTo>
                    <a:pt x="3927" y="1507"/>
                  </a:lnTo>
                  <a:lnTo>
                    <a:pt x="3834" y="1504"/>
                  </a:lnTo>
                  <a:lnTo>
                    <a:pt x="3740" y="1501"/>
                  </a:lnTo>
                  <a:lnTo>
                    <a:pt x="3647" y="1495"/>
                  </a:lnTo>
                  <a:lnTo>
                    <a:pt x="3556" y="1490"/>
                  </a:lnTo>
                  <a:lnTo>
                    <a:pt x="3464" y="1484"/>
                  </a:lnTo>
                  <a:lnTo>
                    <a:pt x="3375" y="1476"/>
                  </a:lnTo>
                  <a:lnTo>
                    <a:pt x="3286" y="1467"/>
                  </a:lnTo>
                  <a:lnTo>
                    <a:pt x="3197" y="1458"/>
                  </a:lnTo>
                  <a:lnTo>
                    <a:pt x="3109" y="1447"/>
                  </a:lnTo>
                  <a:lnTo>
                    <a:pt x="3023" y="1436"/>
                  </a:lnTo>
                  <a:lnTo>
                    <a:pt x="2936" y="1424"/>
                  </a:lnTo>
                  <a:lnTo>
                    <a:pt x="2852" y="1411"/>
                  </a:lnTo>
                  <a:lnTo>
                    <a:pt x="2768" y="1397"/>
                  </a:lnTo>
                  <a:lnTo>
                    <a:pt x="2685" y="1382"/>
                  </a:lnTo>
                  <a:lnTo>
                    <a:pt x="2604" y="1366"/>
                  </a:lnTo>
                  <a:lnTo>
                    <a:pt x="2523" y="1350"/>
                  </a:lnTo>
                  <a:lnTo>
                    <a:pt x="2443" y="1333"/>
                  </a:lnTo>
                  <a:lnTo>
                    <a:pt x="2365" y="1315"/>
                  </a:lnTo>
                  <a:lnTo>
                    <a:pt x="2288" y="1295"/>
                  </a:lnTo>
                  <a:lnTo>
                    <a:pt x="2211" y="1277"/>
                  </a:lnTo>
                  <a:lnTo>
                    <a:pt x="2136" y="1256"/>
                  </a:lnTo>
                  <a:lnTo>
                    <a:pt x="2063" y="1235"/>
                  </a:lnTo>
                  <a:lnTo>
                    <a:pt x="1990" y="1212"/>
                  </a:lnTo>
                  <a:lnTo>
                    <a:pt x="1920" y="1190"/>
                  </a:lnTo>
                  <a:lnTo>
                    <a:pt x="1850" y="1166"/>
                  </a:lnTo>
                  <a:lnTo>
                    <a:pt x="1781" y="1142"/>
                  </a:lnTo>
                  <a:lnTo>
                    <a:pt x="1715" y="1117"/>
                  </a:lnTo>
                  <a:lnTo>
                    <a:pt x="1649" y="1092"/>
                  </a:lnTo>
                  <a:lnTo>
                    <a:pt x="1585" y="1065"/>
                  </a:lnTo>
                  <a:lnTo>
                    <a:pt x="1522" y="1039"/>
                  </a:lnTo>
                  <a:lnTo>
                    <a:pt x="1522" y="1039"/>
                  </a:lnTo>
                  <a:lnTo>
                    <a:pt x="1105" y="2713"/>
                  </a:lnTo>
                  <a:close/>
                  <a:moveTo>
                    <a:pt x="77" y="1180"/>
                  </a:moveTo>
                  <a:lnTo>
                    <a:pt x="77" y="1180"/>
                  </a:lnTo>
                  <a:lnTo>
                    <a:pt x="493" y="0"/>
                  </a:lnTo>
                  <a:lnTo>
                    <a:pt x="493" y="0"/>
                  </a:lnTo>
                  <a:lnTo>
                    <a:pt x="496" y="27"/>
                  </a:lnTo>
                  <a:lnTo>
                    <a:pt x="499" y="55"/>
                  </a:lnTo>
                  <a:lnTo>
                    <a:pt x="505" y="82"/>
                  </a:lnTo>
                  <a:lnTo>
                    <a:pt x="510" y="108"/>
                  </a:lnTo>
                  <a:lnTo>
                    <a:pt x="517" y="136"/>
                  </a:lnTo>
                  <a:lnTo>
                    <a:pt x="525" y="163"/>
                  </a:lnTo>
                  <a:lnTo>
                    <a:pt x="534" y="189"/>
                  </a:lnTo>
                  <a:lnTo>
                    <a:pt x="544" y="216"/>
                  </a:lnTo>
                  <a:lnTo>
                    <a:pt x="555" y="242"/>
                  </a:lnTo>
                  <a:lnTo>
                    <a:pt x="567" y="268"/>
                  </a:lnTo>
                  <a:lnTo>
                    <a:pt x="581" y="294"/>
                  </a:lnTo>
                  <a:lnTo>
                    <a:pt x="594" y="320"/>
                  </a:lnTo>
                  <a:lnTo>
                    <a:pt x="610" y="345"/>
                  </a:lnTo>
                  <a:lnTo>
                    <a:pt x="625" y="371"/>
                  </a:lnTo>
                  <a:lnTo>
                    <a:pt x="642" y="396"/>
                  </a:lnTo>
                  <a:lnTo>
                    <a:pt x="661" y="421"/>
                  </a:lnTo>
                  <a:lnTo>
                    <a:pt x="679" y="446"/>
                  </a:lnTo>
                  <a:lnTo>
                    <a:pt x="699" y="471"/>
                  </a:lnTo>
                  <a:lnTo>
                    <a:pt x="720" y="496"/>
                  </a:lnTo>
                  <a:lnTo>
                    <a:pt x="742" y="520"/>
                  </a:lnTo>
                  <a:lnTo>
                    <a:pt x="765" y="544"/>
                  </a:lnTo>
                  <a:lnTo>
                    <a:pt x="787" y="568"/>
                  </a:lnTo>
                  <a:lnTo>
                    <a:pt x="812" y="592"/>
                  </a:lnTo>
                  <a:lnTo>
                    <a:pt x="837" y="616"/>
                  </a:lnTo>
                  <a:lnTo>
                    <a:pt x="863" y="639"/>
                  </a:lnTo>
                  <a:lnTo>
                    <a:pt x="890" y="662"/>
                  </a:lnTo>
                  <a:lnTo>
                    <a:pt x="918" y="685"/>
                  </a:lnTo>
                  <a:lnTo>
                    <a:pt x="948" y="708"/>
                  </a:lnTo>
                  <a:lnTo>
                    <a:pt x="978" y="729"/>
                  </a:lnTo>
                  <a:lnTo>
                    <a:pt x="1008" y="752"/>
                  </a:lnTo>
                  <a:lnTo>
                    <a:pt x="1039" y="774"/>
                  </a:lnTo>
                  <a:lnTo>
                    <a:pt x="1071" y="796"/>
                  </a:lnTo>
                  <a:lnTo>
                    <a:pt x="1071" y="796"/>
                  </a:lnTo>
                  <a:lnTo>
                    <a:pt x="533" y="2426"/>
                  </a:lnTo>
                  <a:lnTo>
                    <a:pt x="533" y="2426"/>
                  </a:lnTo>
                  <a:lnTo>
                    <a:pt x="491" y="2399"/>
                  </a:lnTo>
                  <a:lnTo>
                    <a:pt x="452" y="2371"/>
                  </a:lnTo>
                  <a:lnTo>
                    <a:pt x="414" y="2341"/>
                  </a:lnTo>
                  <a:lnTo>
                    <a:pt x="377" y="2312"/>
                  </a:lnTo>
                  <a:lnTo>
                    <a:pt x="341" y="2282"/>
                  </a:lnTo>
                  <a:lnTo>
                    <a:pt x="308" y="2252"/>
                  </a:lnTo>
                  <a:lnTo>
                    <a:pt x="276" y="2221"/>
                  </a:lnTo>
                  <a:lnTo>
                    <a:pt x="246" y="2188"/>
                  </a:lnTo>
                  <a:lnTo>
                    <a:pt x="217" y="2156"/>
                  </a:lnTo>
                  <a:lnTo>
                    <a:pt x="190" y="2123"/>
                  </a:lnTo>
                  <a:lnTo>
                    <a:pt x="164" y="2088"/>
                  </a:lnTo>
                  <a:lnTo>
                    <a:pt x="140" y="2054"/>
                  </a:lnTo>
                  <a:lnTo>
                    <a:pt x="118" y="2018"/>
                  </a:lnTo>
                  <a:lnTo>
                    <a:pt x="97" y="1982"/>
                  </a:lnTo>
                  <a:lnTo>
                    <a:pt x="79" y="1944"/>
                  </a:lnTo>
                  <a:lnTo>
                    <a:pt x="63" y="1907"/>
                  </a:lnTo>
                  <a:lnTo>
                    <a:pt x="47" y="1868"/>
                  </a:lnTo>
                  <a:lnTo>
                    <a:pt x="35" y="1829"/>
                  </a:lnTo>
                  <a:lnTo>
                    <a:pt x="24" y="1788"/>
                  </a:lnTo>
                  <a:lnTo>
                    <a:pt x="15" y="1747"/>
                  </a:lnTo>
                  <a:lnTo>
                    <a:pt x="9" y="1706"/>
                  </a:lnTo>
                  <a:lnTo>
                    <a:pt x="4" y="1662"/>
                  </a:lnTo>
                  <a:lnTo>
                    <a:pt x="0" y="1618"/>
                  </a:lnTo>
                  <a:lnTo>
                    <a:pt x="0" y="1573"/>
                  </a:lnTo>
                  <a:lnTo>
                    <a:pt x="2" y="1528"/>
                  </a:lnTo>
                  <a:lnTo>
                    <a:pt x="6" y="1481"/>
                  </a:lnTo>
                  <a:lnTo>
                    <a:pt x="12" y="1433"/>
                  </a:lnTo>
                  <a:lnTo>
                    <a:pt x="20" y="1385"/>
                  </a:lnTo>
                  <a:lnTo>
                    <a:pt x="31" y="1335"/>
                  </a:lnTo>
                  <a:lnTo>
                    <a:pt x="44" y="1284"/>
                  </a:lnTo>
                  <a:lnTo>
                    <a:pt x="60" y="1232"/>
                  </a:lnTo>
                  <a:lnTo>
                    <a:pt x="77" y="1180"/>
                  </a:lnTo>
                  <a:close/>
                  <a:moveTo>
                    <a:pt x="7739" y="3"/>
                  </a:moveTo>
                  <a:lnTo>
                    <a:pt x="7739" y="3"/>
                  </a:lnTo>
                  <a:lnTo>
                    <a:pt x="8156" y="1180"/>
                  </a:lnTo>
                  <a:lnTo>
                    <a:pt x="8156" y="1180"/>
                  </a:lnTo>
                  <a:lnTo>
                    <a:pt x="8173" y="1231"/>
                  </a:lnTo>
                  <a:lnTo>
                    <a:pt x="8189" y="1281"/>
                  </a:lnTo>
                  <a:lnTo>
                    <a:pt x="8201" y="1330"/>
                  </a:lnTo>
                  <a:lnTo>
                    <a:pt x="8211" y="1379"/>
                  </a:lnTo>
                  <a:lnTo>
                    <a:pt x="8220" y="1426"/>
                  </a:lnTo>
                  <a:lnTo>
                    <a:pt x="8226" y="1472"/>
                  </a:lnTo>
                  <a:lnTo>
                    <a:pt x="8230" y="1517"/>
                  </a:lnTo>
                  <a:lnTo>
                    <a:pt x="8232" y="1562"/>
                  </a:lnTo>
                  <a:lnTo>
                    <a:pt x="8232" y="1606"/>
                  </a:lnTo>
                  <a:lnTo>
                    <a:pt x="8230" y="1648"/>
                  </a:lnTo>
                  <a:lnTo>
                    <a:pt x="8226" y="1690"/>
                  </a:lnTo>
                  <a:lnTo>
                    <a:pt x="8221" y="1732"/>
                  </a:lnTo>
                  <a:lnTo>
                    <a:pt x="8213" y="1772"/>
                  </a:lnTo>
                  <a:lnTo>
                    <a:pt x="8203" y="1811"/>
                  </a:lnTo>
                  <a:lnTo>
                    <a:pt x="8192" y="1850"/>
                  </a:lnTo>
                  <a:lnTo>
                    <a:pt x="8178" y="1888"/>
                  </a:lnTo>
                  <a:lnTo>
                    <a:pt x="8163" y="1925"/>
                  </a:lnTo>
                  <a:lnTo>
                    <a:pt x="8146" y="1961"/>
                  </a:lnTo>
                  <a:lnTo>
                    <a:pt x="8127" y="1997"/>
                  </a:lnTo>
                  <a:lnTo>
                    <a:pt x="8108" y="2032"/>
                  </a:lnTo>
                  <a:lnTo>
                    <a:pt x="8085" y="2065"/>
                  </a:lnTo>
                  <a:lnTo>
                    <a:pt x="8062" y="2099"/>
                  </a:lnTo>
                  <a:lnTo>
                    <a:pt x="8036" y="2132"/>
                  </a:lnTo>
                  <a:lnTo>
                    <a:pt x="8009" y="2164"/>
                  </a:lnTo>
                  <a:lnTo>
                    <a:pt x="7981" y="2196"/>
                  </a:lnTo>
                  <a:lnTo>
                    <a:pt x="7951" y="2226"/>
                  </a:lnTo>
                  <a:lnTo>
                    <a:pt x="7919" y="2256"/>
                  </a:lnTo>
                  <a:lnTo>
                    <a:pt x="7887" y="2286"/>
                  </a:lnTo>
                  <a:lnTo>
                    <a:pt x="7853" y="2314"/>
                  </a:lnTo>
                  <a:lnTo>
                    <a:pt x="7816" y="2343"/>
                  </a:lnTo>
                  <a:lnTo>
                    <a:pt x="7780" y="2371"/>
                  </a:lnTo>
                  <a:lnTo>
                    <a:pt x="7742" y="2399"/>
                  </a:lnTo>
                  <a:lnTo>
                    <a:pt x="7742" y="2399"/>
                  </a:lnTo>
                  <a:lnTo>
                    <a:pt x="7256" y="729"/>
                  </a:lnTo>
                  <a:lnTo>
                    <a:pt x="7256" y="729"/>
                  </a:lnTo>
                  <a:lnTo>
                    <a:pt x="7309" y="689"/>
                  </a:lnTo>
                  <a:lnTo>
                    <a:pt x="7359" y="648"/>
                  </a:lnTo>
                  <a:lnTo>
                    <a:pt x="7406" y="606"/>
                  </a:lnTo>
                  <a:lnTo>
                    <a:pt x="7429" y="585"/>
                  </a:lnTo>
                  <a:lnTo>
                    <a:pt x="7450" y="563"/>
                  </a:lnTo>
                  <a:lnTo>
                    <a:pt x="7471" y="541"/>
                  </a:lnTo>
                  <a:lnTo>
                    <a:pt x="7492" y="519"/>
                  </a:lnTo>
                  <a:lnTo>
                    <a:pt x="7512" y="497"/>
                  </a:lnTo>
                  <a:lnTo>
                    <a:pt x="7531" y="475"/>
                  </a:lnTo>
                  <a:lnTo>
                    <a:pt x="7548" y="453"/>
                  </a:lnTo>
                  <a:lnTo>
                    <a:pt x="7566" y="430"/>
                  </a:lnTo>
                  <a:lnTo>
                    <a:pt x="7582" y="408"/>
                  </a:lnTo>
                  <a:lnTo>
                    <a:pt x="7598" y="385"/>
                  </a:lnTo>
                  <a:lnTo>
                    <a:pt x="7614" y="362"/>
                  </a:lnTo>
                  <a:lnTo>
                    <a:pt x="7627" y="339"/>
                  </a:lnTo>
                  <a:lnTo>
                    <a:pt x="7641" y="316"/>
                  </a:lnTo>
                  <a:lnTo>
                    <a:pt x="7653" y="293"/>
                  </a:lnTo>
                  <a:lnTo>
                    <a:pt x="7666" y="269"/>
                  </a:lnTo>
                  <a:lnTo>
                    <a:pt x="7676" y="246"/>
                  </a:lnTo>
                  <a:lnTo>
                    <a:pt x="7686" y="222"/>
                  </a:lnTo>
                  <a:lnTo>
                    <a:pt x="7696" y="198"/>
                  </a:lnTo>
                  <a:lnTo>
                    <a:pt x="7704" y="174"/>
                  </a:lnTo>
                  <a:lnTo>
                    <a:pt x="7711" y="150"/>
                  </a:lnTo>
                  <a:lnTo>
                    <a:pt x="7719" y="126"/>
                  </a:lnTo>
                  <a:lnTo>
                    <a:pt x="7724" y="101"/>
                  </a:lnTo>
                  <a:lnTo>
                    <a:pt x="7729" y="77"/>
                  </a:lnTo>
                  <a:lnTo>
                    <a:pt x="7733" y="52"/>
                  </a:lnTo>
                  <a:lnTo>
                    <a:pt x="7736" y="28"/>
                  </a:lnTo>
                  <a:lnTo>
                    <a:pt x="7739" y="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 name="Freeform 133"/>
            <p:cNvSpPr>
              <a:spLocks/>
            </p:cNvSpPr>
            <p:nvPr/>
          </p:nvSpPr>
          <p:spPr bwMode="auto">
            <a:xfrm flipH="1">
              <a:off x="1795575" y="4847374"/>
              <a:ext cx="801146" cy="316030"/>
            </a:xfrm>
            <a:custGeom>
              <a:avLst/>
              <a:gdLst>
                <a:gd name="T0" fmla="*/ 0 w 4346"/>
                <a:gd name="T1" fmla="*/ 1674 h 2209"/>
                <a:gd name="T2" fmla="*/ 73 w 4346"/>
                <a:gd name="T3" fmla="*/ 1702 h 2209"/>
                <a:gd name="T4" fmla="*/ 224 w 4346"/>
                <a:gd name="T5" fmla="*/ 1759 h 2209"/>
                <a:gd name="T6" fmla="*/ 380 w 4346"/>
                <a:gd name="T7" fmla="*/ 1812 h 2209"/>
                <a:gd name="T8" fmla="*/ 540 w 4346"/>
                <a:gd name="T9" fmla="*/ 1864 h 2209"/>
                <a:gd name="T10" fmla="*/ 622 w 4346"/>
                <a:gd name="T11" fmla="*/ 1890 h 2209"/>
                <a:gd name="T12" fmla="*/ 821 w 4346"/>
                <a:gd name="T13" fmla="*/ 1946 h 2209"/>
                <a:gd name="T14" fmla="*/ 1019 w 4346"/>
                <a:gd name="T15" fmla="*/ 1996 h 2209"/>
                <a:gd name="T16" fmla="*/ 1218 w 4346"/>
                <a:gd name="T17" fmla="*/ 2039 h 2209"/>
                <a:gd name="T18" fmla="*/ 1413 w 4346"/>
                <a:gd name="T19" fmla="*/ 2076 h 2209"/>
                <a:gd name="T20" fmla="*/ 1605 w 4346"/>
                <a:gd name="T21" fmla="*/ 2107 h 2209"/>
                <a:gd name="T22" fmla="*/ 1790 w 4346"/>
                <a:gd name="T23" fmla="*/ 2133 h 2209"/>
                <a:gd name="T24" fmla="*/ 1969 w 4346"/>
                <a:gd name="T25" fmla="*/ 2154 h 2209"/>
                <a:gd name="T26" fmla="*/ 2138 w 4346"/>
                <a:gd name="T27" fmla="*/ 2170 h 2209"/>
                <a:gd name="T28" fmla="*/ 2298 w 4346"/>
                <a:gd name="T29" fmla="*/ 2184 h 2209"/>
                <a:gd name="T30" fmla="*/ 2579 w 4346"/>
                <a:gd name="T31" fmla="*/ 2201 h 2209"/>
                <a:gd name="T32" fmla="*/ 2800 w 4346"/>
                <a:gd name="T33" fmla="*/ 2207 h 2209"/>
                <a:gd name="T34" fmla="*/ 2949 w 4346"/>
                <a:gd name="T35" fmla="*/ 2209 h 2209"/>
                <a:gd name="T36" fmla="*/ 2992 w 4346"/>
                <a:gd name="T37" fmla="*/ 2208 h 2209"/>
                <a:gd name="T38" fmla="*/ 3013 w 4346"/>
                <a:gd name="T39" fmla="*/ 2208 h 2209"/>
                <a:gd name="T40" fmla="*/ 3035 w 4346"/>
                <a:gd name="T41" fmla="*/ 2208 h 2209"/>
                <a:gd name="T42" fmla="*/ 3195 w 4346"/>
                <a:gd name="T43" fmla="*/ 2208 h 2209"/>
                <a:gd name="T44" fmla="*/ 3403 w 4346"/>
                <a:gd name="T45" fmla="*/ 2203 h 2209"/>
                <a:gd name="T46" fmla="*/ 3576 w 4346"/>
                <a:gd name="T47" fmla="*/ 2194 h 2209"/>
                <a:gd name="T48" fmla="*/ 3773 w 4346"/>
                <a:gd name="T49" fmla="*/ 2181 h 2209"/>
                <a:gd name="T50" fmla="*/ 3991 w 4346"/>
                <a:gd name="T51" fmla="*/ 2161 h 2209"/>
                <a:gd name="T52" fmla="*/ 4225 w 4346"/>
                <a:gd name="T53" fmla="*/ 2135 h 2209"/>
                <a:gd name="T54" fmla="*/ 4346 w 4346"/>
                <a:gd name="T55" fmla="*/ 2118 h 2209"/>
                <a:gd name="T56" fmla="*/ 4176 w 4346"/>
                <a:gd name="T57" fmla="*/ 388 h 2209"/>
                <a:gd name="T58" fmla="*/ 4037 w 4346"/>
                <a:gd name="T59" fmla="*/ 406 h 2209"/>
                <a:gd name="T60" fmla="*/ 3897 w 4346"/>
                <a:gd name="T61" fmla="*/ 423 h 2209"/>
                <a:gd name="T62" fmla="*/ 3755 w 4346"/>
                <a:gd name="T63" fmla="*/ 437 h 2209"/>
                <a:gd name="T64" fmla="*/ 3610 w 4346"/>
                <a:gd name="T65" fmla="*/ 448 h 2209"/>
                <a:gd name="T66" fmla="*/ 3464 w 4346"/>
                <a:gd name="T67" fmla="*/ 457 h 2209"/>
                <a:gd name="T68" fmla="*/ 3315 w 4346"/>
                <a:gd name="T69" fmla="*/ 464 h 2209"/>
                <a:gd name="T70" fmla="*/ 3165 w 4346"/>
                <a:gd name="T71" fmla="*/ 468 h 2209"/>
                <a:gd name="T72" fmla="*/ 3013 w 4346"/>
                <a:gd name="T73" fmla="*/ 470 h 2209"/>
                <a:gd name="T74" fmla="*/ 2919 w 4346"/>
                <a:gd name="T75" fmla="*/ 469 h 2209"/>
                <a:gd name="T76" fmla="*/ 2731 w 4346"/>
                <a:gd name="T77" fmla="*/ 465 h 2209"/>
                <a:gd name="T78" fmla="*/ 2544 w 4346"/>
                <a:gd name="T79" fmla="*/ 456 h 2209"/>
                <a:gd name="T80" fmla="*/ 2361 w 4346"/>
                <a:gd name="T81" fmla="*/ 445 h 2209"/>
                <a:gd name="T82" fmla="*/ 2183 w 4346"/>
                <a:gd name="T83" fmla="*/ 428 h 2209"/>
                <a:gd name="T84" fmla="*/ 2006 w 4346"/>
                <a:gd name="T85" fmla="*/ 408 h 2209"/>
                <a:gd name="T86" fmla="*/ 1833 w 4346"/>
                <a:gd name="T87" fmla="*/ 385 h 2209"/>
                <a:gd name="T88" fmla="*/ 1665 w 4346"/>
                <a:gd name="T89" fmla="*/ 358 h 2209"/>
                <a:gd name="T90" fmla="*/ 1501 w 4346"/>
                <a:gd name="T91" fmla="*/ 327 h 2209"/>
                <a:gd name="T92" fmla="*/ 1340 w 4346"/>
                <a:gd name="T93" fmla="*/ 294 h 2209"/>
                <a:gd name="T94" fmla="*/ 1185 w 4346"/>
                <a:gd name="T95" fmla="*/ 256 h 2209"/>
                <a:gd name="T96" fmla="*/ 1033 w 4346"/>
                <a:gd name="T97" fmla="*/ 217 h 2209"/>
                <a:gd name="T98" fmla="*/ 887 w 4346"/>
                <a:gd name="T99" fmla="*/ 173 h 2209"/>
                <a:gd name="T100" fmla="*/ 747 w 4346"/>
                <a:gd name="T101" fmla="*/ 127 h 2209"/>
                <a:gd name="T102" fmla="*/ 612 w 4346"/>
                <a:gd name="T103" fmla="*/ 78 h 2209"/>
                <a:gd name="T104" fmla="*/ 482 w 4346"/>
                <a:gd name="T105" fmla="*/ 26 h 2209"/>
                <a:gd name="T106" fmla="*/ 419 w 4346"/>
                <a:gd name="T107" fmla="*/ 0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46" h="2209">
                  <a:moveTo>
                    <a:pt x="2" y="1674"/>
                  </a:moveTo>
                  <a:lnTo>
                    <a:pt x="0" y="1674"/>
                  </a:lnTo>
                  <a:lnTo>
                    <a:pt x="0" y="1674"/>
                  </a:lnTo>
                  <a:lnTo>
                    <a:pt x="73" y="1702"/>
                  </a:lnTo>
                  <a:lnTo>
                    <a:pt x="148" y="1731"/>
                  </a:lnTo>
                  <a:lnTo>
                    <a:pt x="224" y="1759"/>
                  </a:lnTo>
                  <a:lnTo>
                    <a:pt x="301" y="1786"/>
                  </a:lnTo>
                  <a:lnTo>
                    <a:pt x="380" y="1812"/>
                  </a:lnTo>
                  <a:lnTo>
                    <a:pt x="459" y="1838"/>
                  </a:lnTo>
                  <a:lnTo>
                    <a:pt x="540" y="1864"/>
                  </a:lnTo>
                  <a:lnTo>
                    <a:pt x="622" y="1890"/>
                  </a:lnTo>
                  <a:lnTo>
                    <a:pt x="622" y="1890"/>
                  </a:lnTo>
                  <a:lnTo>
                    <a:pt x="721" y="1919"/>
                  </a:lnTo>
                  <a:lnTo>
                    <a:pt x="821" y="1946"/>
                  </a:lnTo>
                  <a:lnTo>
                    <a:pt x="921" y="1972"/>
                  </a:lnTo>
                  <a:lnTo>
                    <a:pt x="1019" y="1996"/>
                  </a:lnTo>
                  <a:lnTo>
                    <a:pt x="1119" y="2018"/>
                  </a:lnTo>
                  <a:lnTo>
                    <a:pt x="1218" y="2039"/>
                  </a:lnTo>
                  <a:lnTo>
                    <a:pt x="1316" y="2058"/>
                  </a:lnTo>
                  <a:lnTo>
                    <a:pt x="1413" y="2076"/>
                  </a:lnTo>
                  <a:lnTo>
                    <a:pt x="1509" y="2092"/>
                  </a:lnTo>
                  <a:lnTo>
                    <a:pt x="1605" y="2107"/>
                  </a:lnTo>
                  <a:lnTo>
                    <a:pt x="1698" y="2120"/>
                  </a:lnTo>
                  <a:lnTo>
                    <a:pt x="1790" y="2133"/>
                  </a:lnTo>
                  <a:lnTo>
                    <a:pt x="1880" y="2144"/>
                  </a:lnTo>
                  <a:lnTo>
                    <a:pt x="1969" y="2154"/>
                  </a:lnTo>
                  <a:lnTo>
                    <a:pt x="2055" y="2163"/>
                  </a:lnTo>
                  <a:lnTo>
                    <a:pt x="2138" y="2170"/>
                  </a:lnTo>
                  <a:lnTo>
                    <a:pt x="2219" y="2178"/>
                  </a:lnTo>
                  <a:lnTo>
                    <a:pt x="2298" y="2184"/>
                  </a:lnTo>
                  <a:lnTo>
                    <a:pt x="2445" y="2193"/>
                  </a:lnTo>
                  <a:lnTo>
                    <a:pt x="2579" y="2201"/>
                  </a:lnTo>
                  <a:lnTo>
                    <a:pt x="2698" y="2205"/>
                  </a:lnTo>
                  <a:lnTo>
                    <a:pt x="2800" y="2207"/>
                  </a:lnTo>
                  <a:lnTo>
                    <a:pt x="2884" y="2208"/>
                  </a:lnTo>
                  <a:lnTo>
                    <a:pt x="2949" y="2209"/>
                  </a:lnTo>
                  <a:lnTo>
                    <a:pt x="2992" y="2208"/>
                  </a:lnTo>
                  <a:lnTo>
                    <a:pt x="2992" y="2208"/>
                  </a:lnTo>
                  <a:lnTo>
                    <a:pt x="3013" y="2208"/>
                  </a:lnTo>
                  <a:lnTo>
                    <a:pt x="3013" y="2208"/>
                  </a:lnTo>
                  <a:lnTo>
                    <a:pt x="3035" y="2208"/>
                  </a:lnTo>
                  <a:lnTo>
                    <a:pt x="3035" y="2208"/>
                  </a:lnTo>
                  <a:lnTo>
                    <a:pt x="3097" y="2209"/>
                  </a:lnTo>
                  <a:lnTo>
                    <a:pt x="3195" y="2208"/>
                  </a:lnTo>
                  <a:lnTo>
                    <a:pt x="3326" y="2205"/>
                  </a:lnTo>
                  <a:lnTo>
                    <a:pt x="3403" y="2203"/>
                  </a:lnTo>
                  <a:lnTo>
                    <a:pt x="3486" y="2198"/>
                  </a:lnTo>
                  <a:lnTo>
                    <a:pt x="3576" y="2194"/>
                  </a:lnTo>
                  <a:lnTo>
                    <a:pt x="3672" y="2188"/>
                  </a:lnTo>
                  <a:lnTo>
                    <a:pt x="3773" y="2181"/>
                  </a:lnTo>
                  <a:lnTo>
                    <a:pt x="3879" y="2171"/>
                  </a:lnTo>
                  <a:lnTo>
                    <a:pt x="3991" y="2161"/>
                  </a:lnTo>
                  <a:lnTo>
                    <a:pt x="4105" y="2148"/>
                  </a:lnTo>
                  <a:lnTo>
                    <a:pt x="4225" y="2135"/>
                  </a:lnTo>
                  <a:lnTo>
                    <a:pt x="4346" y="2118"/>
                  </a:lnTo>
                  <a:lnTo>
                    <a:pt x="4346" y="2118"/>
                  </a:lnTo>
                  <a:lnTo>
                    <a:pt x="4176" y="388"/>
                  </a:lnTo>
                  <a:lnTo>
                    <a:pt x="4176" y="388"/>
                  </a:lnTo>
                  <a:lnTo>
                    <a:pt x="4107" y="397"/>
                  </a:lnTo>
                  <a:lnTo>
                    <a:pt x="4037" y="406"/>
                  </a:lnTo>
                  <a:lnTo>
                    <a:pt x="3968" y="415"/>
                  </a:lnTo>
                  <a:lnTo>
                    <a:pt x="3897" y="423"/>
                  </a:lnTo>
                  <a:lnTo>
                    <a:pt x="3826" y="430"/>
                  </a:lnTo>
                  <a:lnTo>
                    <a:pt x="3755" y="437"/>
                  </a:lnTo>
                  <a:lnTo>
                    <a:pt x="3683" y="443"/>
                  </a:lnTo>
                  <a:lnTo>
                    <a:pt x="3610" y="448"/>
                  </a:lnTo>
                  <a:lnTo>
                    <a:pt x="3537" y="453"/>
                  </a:lnTo>
                  <a:lnTo>
                    <a:pt x="3464" y="457"/>
                  </a:lnTo>
                  <a:lnTo>
                    <a:pt x="3390" y="462"/>
                  </a:lnTo>
                  <a:lnTo>
                    <a:pt x="3315" y="464"/>
                  </a:lnTo>
                  <a:lnTo>
                    <a:pt x="3240" y="467"/>
                  </a:lnTo>
                  <a:lnTo>
                    <a:pt x="3165" y="468"/>
                  </a:lnTo>
                  <a:lnTo>
                    <a:pt x="3089" y="469"/>
                  </a:lnTo>
                  <a:lnTo>
                    <a:pt x="3013" y="470"/>
                  </a:lnTo>
                  <a:lnTo>
                    <a:pt x="3013" y="470"/>
                  </a:lnTo>
                  <a:lnTo>
                    <a:pt x="2919" y="469"/>
                  </a:lnTo>
                  <a:lnTo>
                    <a:pt x="2824" y="468"/>
                  </a:lnTo>
                  <a:lnTo>
                    <a:pt x="2731" y="465"/>
                  </a:lnTo>
                  <a:lnTo>
                    <a:pt x="2637" y="462"/>
                  </a:lnTo>
                  <a:lnTo>
                    <a:pt x="2544" y="456"/>
                  </a:lnTo>
                  <a:lnTo>
                    <a:pt x="2453" y="451"/>
                  </a:lnTo>
                  <a:lnTo>
                    <a:pt x="2361" y="445"/>
                  </a:lnTo>
                  <a:lnTo>
                    <a:pt x="2272" y="437"/>
                  </a:lnTo>
                  <a:lnTo>
                    <a:pt x="2183" y="428"/>
                  </a:lnTo>
                  <a:lnTo>
                    <a:pt x="2094" y="419"/>
                  </a:lnTo>
                  <a:lnTo>
                    <a:pt x="2006" y="408"/>
                  </a:lnTo>
                  <a:lnTo>
                    <a:pt x="1920" y="397"/>
                  </a:lnTo>
                  <a:lnTo>
                    <a:pt x="1833" y="385"/>
                  </a:lnTo>
                  <a:lnTo>
                    <a:pt x="1749" y="372"/>
                  </a:lnTo>
                  <a:lnTo>
                    <a:pt x="1665" y="358"/>
                  </a:lnTo>
                  <a:lnTo>
                    <a:pt x="1582" y="343"/>
                  </a:lnTo>
                  <a:lnTo>
                    <a:pt x="1501" y="327"/>
                  </a:lnTo>
                  <a:lnTo>
                    <a:pt x="1420" y="311"/>
                  </a:lnTo>
                  <a:lnTo>
                    <a:pt x="1340" y="294"/>
                  </a:lnTo>
                  <a:lnTo>
                    <a:pt x="1262" y="276"/>
                  </a:lnTo>
                  <a:lnTo>
                    <a:pt x="1185" y="256"/>
                  </a:lnTo>
                  <a:lnTo>
                    <a:pt x="1108" y="238"/>
                  </a:lnTo>
                  <a:lnTo>
                    <a:pt x="1033" y="217"/>
                  </a:lnTo>
                  <a:lnTo>
                    <a:pt x="960" y="196"/>
                  </a:lnTo>
                  <a:lnTo>
                    <a:pt x="887" y="173"/>
                  </a:lnTo>
                  <a:lnTo>
                    <a:pt x="817" y="151"/>
                  </a:lnTo>
                  <a:lnTo>
                    <a:pt x="747" y="127"/>
                  </a:lnTo>
                  <a:lnTo>
                    <a:pt x="678" y="103"/>
                  </a:lnTo>
                  <a:lnTo>
                    <a:pt x="612" y="78"/>
                  </a:lnTo>
                  <a:lnTo>
                    <a:pt x="546" y="53"/>
                  </a:lnTo>
                  <a:lnTo>
                    <a:pt x="482" y="26"/>
                  </a:lnTo>
                  <a:lnTo>
                    <a:pt x="419" y="0"/>
                  </a:lnTo>
                  <a:lnTo>
                    <a:pt x="419" y="0"/>
                  </a:lnTo>
                  <a:lnTo>
                    <a:pt x="2" y="16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4" name="Freeform 134"/>
            <p:cNvSpPr>
              <a:spLocks/>
            </p:cNvSpPr>
            <p:nvPr/>
          </p:nvSpPr>
          <p:spPr bwMode="auto">
            <a:xfrm flipH="1">
              <a:off x="2603172" y="4699033"/>
              <a:ext cx="197384" cy="346988"/>
            </a:xfrm>
            <a:custGeom>
              <a:avLst/>
              <a:gdLst>
                <a:gd name="T0" fmla="*/ 77 w 1071"/>
                <a:gd name="T1" fmla="*/ 1180 h 2426"/>
                <a:gd name="T2" fmla="*/ 493 w 1071"/>
                <a:gd name="T3" fmla="*/ 0 h 2426"/>
                <a:gd name="T4" fmla="*/ 499 w 1071"/>
                <a:gd name="T5" fmla="*/ 55 h 2426"/>
                <a:gd name="T6" fmla="*/ 510 w 1071"/>
                <a:gd name="T7" fmla="*/ 108 h 2426"/>
                <a:gd name="T8" fmla="*/ 525 w 1071"/>
                <a:gd name="T9" fmla="*/ 163 h 2426"/>
                <a:gd name="T10" fmla="*/ 544 w 1071"/>
                <a:gd name="T11" fmla="*/ 216 h 2426"/>
                <a:gd name="T12" fmla="*/ 567 w 1071"/>
                <a:gd name="T13" fmla="*/ 268 h 2426"/>
                <a:gd name="T14" fmla="*/ 594 w 1071"/>
                <a:gd name="T15" fmla="*/ 320 h 2426"/>
                <a:gd name="T16" fmla="*/ 625 w 1071"/>
                <a:gd name="T17" fmla="*/ 371 h 2426"/>
                <a:gd name="T18" fmla="*/ 661 w 1071"/>
                <a:gd name="T19" fmla="*/ 421 h 2426"/>
                <a:gd name="T20" fmla="*/ 699 w 1071"/>
                <a:gd name="T21" fmla="*/ 471 h 2426"/>
                <a:gd name="T22" fmla="*/ 742 w 1071"/>
                <a:gd name="T23" fmla="*/ 520 h 2426"/>
                <a:gd name="T24" fmla="*/ 787 w 1071"/>
                <a:gd name="T25" fmla="*/ 568 h 2426"/>
                <a:gd name="T26" fmla="*/ 837 w 1071"/>
                <a:gd name="T27" fmla="*/ 616 h 2426"/>
                <a:gd name="T28" fmla="*/ 890 w 1071"/>
                <a:gd name="T29" fmla="*/ 662 h 2426"/>
                <a:gd name="T30" fmla="*/ 948 w 1071"/>
                <a:gd name="T31" fmla="*/ 708 h 2426"/>
                <a:gd name="T32" fmla="*/ 1008 w 1071"/>
                <a:gd name="T33" fmla="*/ 752 h 2426"/>
                <a:gd name="T34" fmla="*/ 1071 w 1071"/>
                <a:gd name="T35" fmla="*/ 796 h 2426"/>
                <a:gd name="T36" fmla="*/ 533 w 1071"/>
                <a:gd name="T37" fmla="*/ 2426 h 2426"/>
                <a:gd name="T38" fmla="*/ 491 w 1071"/>
                <a:gd name="T39" fmla="*/ 2399 h 2426"/>
                <a:gd name="T40" fmla="*/ 414 w 1071"/>
                <a:gd name="T41" fmla="*/ 2341 h 2426"/>
                <a:gd name="T42" fmla="*/ 341 w 1071"/>
                <a:gd name="T43" fmla="*/ 2282 h 2426"/>
                <a:gd name="T44" fmla="*/ 276 w 1071"/>
                <a:gd name="T45" fmla="*/ 2221 h 2426"/>
                <a:gd name="T46" fmla="*/ 217 w 1071"/>
                <a:gd name="T47" fmla="*/ 2156 h 2426"/>
                <a:gd name="T48" fmla="*/ 164 w 1071"/>
                <a:gd name="T49" fmla="*/ 2088 h 2426"/>
                <a:gd name="T50" fmla="*/ 118 w 1071"/>
                <a:gd name="T51" fmla="*/ 2018 h 2426"/>
                <a:gd name="T52" fmla="*/ 79 w 1071"/>
                <a:gd name="T53" fmla="*/ 1944 h 2426"/>
                <a:gd name="T54" fmla="*/ 47 w 1071"/>
                <a:gd name="T55" fmla="*/ 1868 h 2426"/>
                <a:gd name="T56" fmla="*/ 24 w 1071"/>
                <a:gd name="T57" fmla="*/ 1788 h 2426"/>
                <a:gd name="T58" fmla="*/ 9 w 1071"/>
                <a:gd name="T59" fmla="*/ 1706 h 2426"/>
                <a:gd name="T60" fmla="*/ 0 w 1071"/>
                <a:gd name="T61" fmla="*/ 1618 h 2426"/>
                <a:gd name="T62" fmla="*/ 2 w 1071"/>
                <a:gd name="T63" fmla="*/ 1528 h 2426"/>
                <a:gd name="T64" fmla="*/ 12 w 1071"/>
                <a:gd name="T65" fmla="*/ 1433 h 2426"/>
                <a:gd name="T66" fmla="*/ 31 w 1071"/>
                <a:gd name="T67" fmla="*/ 1335 h 2426"/>
                <a:gd name="T68" fmla="*/ 60 w 1071"/>
                <a:gd name="T69" fmla="*/ 1232 h 2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1" h="2426">
                  <a:moveTo>
                    <a:pt x="77" y="1180"/>
                  </a:moveTo>
                  <a:lnTo>
                    <a:pt x="77" y="1180"/>
                  </a:lnTo>
                  <a:lnTo>
                    <a:pt x="493" y="0"/>
                  </a:lnTo>
                  <a:lnTo>
                    <a:pt x="493" y="0"/>
                  </a:lnTo>
                  <a:lnTo>
                    <a:pt x="496" y="27"/>
                  </a:lnTo>
                  <a:lnTo>
                    <a:pt x="499" y="55"/>
                  </a:lnTo>
                  <a:lnTo>
                    <a:pt x="505" y="82"/>
                  </a:lnTo>
                  <a:lnTo>
                    <a:pt x="510" y="108"/>
                  </a:lnTo>
                  <a:lnTo>
                    <a:pt x="517" y="136"/>
                  </a:lnTo>
                  <a:lnTo>
                    <a:pt x="525" y="163"/>
                  </a:lnTo>
                  <a:lnTo>
                    <a:pt x="534" y="189"/>
                  </a:lnTo>
                  <a:lnTo>
                    <a:pt x="544" y="216"/>
                  </a:lnTo>
                  <a:lnTo>
                    <a:pt x="555" y="242"/>
                  </a:lnTo>
                  <a:lnTo>
                    <a:pt x="567" y="268"/>
                  </a:lnTo>
                  <a:lnTo>
                    <a:pt x="581" y="294"/>
                  </a:lnTo>
                  <a:lnTo>
                    <a:pt x="594" y="320"/>
                  </a:lnTo>
                  <a:lnTo>
                    <a:pt x="610" y="345"/>
                  </a:lnTo>
                  <a:lnTo>
                    <a:pt x="625" y="371"/>
                  </a:lnTo>
                  <a:lnTo>
                    <a:pt x="642" y="396"/>
                  </a:lnTo>
                  <a:lnTo>
                    <a:pt x="661" y="421"/>
                  </a:lnTo>
                  <a:lnTo>
                    <a:pt x="679" y="446"/>
                  </a:lnTo>
                  <a:lnTo>
                    <a:pt x="699" y="471"/>
                  </a:lnTo>
                  <a:lnTo>
                    <a:pt x="720" y="496"/>
                  </a:lnTo>
                  <a:lnTo>
                    <a:pt x="742" y="520"/>
                  </a:lnTo>
                  <a:lnTo>
                    <a:pt x="765" y="544"/>
                  </a:lnTo>
                  <a:lnTo>
                    <a:pt x="787" y="568"/>
                  </a:lnTo>
                  <a:lnTo>
                    <a:pt x="812" y="592"/>
                  </a:lnTo>
                  <a:lnTo>
                    <a:pt x="837" y="616"/>
                  </a:lnTo>
                  <a:lnTo>
                    <a:pt x="863" y="639"/>
                  </a:lnTo>
                  <a:lnTo>
                    <a:pt x="890" y="662"/>
                  </a:lnTo>
                  <a:lnTo>
                    <a:pt x="918" y="685"/>
                  </a:lnTo>
                  <a:lnTo>
                    <a:pt x="948" y="708"/>
                  </a:lnTo>
                  <a:lnTo>
                    <a:pt x="978" y="729"/>
                  </a:lnTo>
                  <a:lnTo>
                    <a:pt x="1008" y="752"/>
                  </a:lnTo>
                  <a:lnTo>
                    <a:pt x="1039" y="774"/>
                  </a:lnTo>
                  <a:lnTo>
                    <a:pt x="1071" y="796"/>
                  </a:lnTo>
                  <a:lnTo>
                    <a:pt x="1071" y="796"/>
                  </a:lnTo>
                  <a:lnTo>
                    <a:pt x="533" y="2426"/>
                  </a:lnTo>
                  <a:lnTo>
                    <a:pt x="533" y="2426"/>
                  </a:lnTo>
                  <a:lnTo>
                    <a:pt x="491" y="2399"/>
                  </a:lnTo>
                  <a:lnTo>
                    <a:pt x="452" y="2371"/>
                  </a:lnTo>
                  <a:lnTo>
                    <a:pt x="414" y="2341"/>
                  </a:lnTo>
                  <a:lnTo>
                    <a:pt x="377" y="2312"/>
                  </a:lnTo>
                  <a:lnTo>
                    <a:pt x="341" y="2282"/>
                  </a:lnTo>
                  <a:lnTo>
                    <a:pt x="308" y="2252"/>
                  </a:lnTo>
                  <a:lnTo>
                    <a:pt x="276" y="2221"/>
                  </a:lnTo>
                  <a:lnTo>
                    <a:pt x="246" y="2188"/>
                  </a:lnTo>
                  <a:lnTo>
                    <a:pt x="217" y="2156"/>
                  </a:lnTo>
                  <a:lnTo>
                    <a:pt x="190" y="2123"/>
                  </a:lnTo>
                  <a:lnTo>
                    <a:pt x="164" y="2088"/>
                  </a:lnTo>
                  <a:lnTo>
                    <a:pt x="140" y="2054"/>
                  </a:lnTo>
                  <a:lnTo>
                    <a:pt x="118" y="2018"/>
                  </a:lnTo>
                  <a:lnTo>
                    <a:pt x="97" y="1982"/>
                  </a:lnTo>
                  <a:lnTo>
                    <a:pt x="79" y="1944"/>
                  </a:lnTo>
                  <a:lnTo>
                    <a:pt x="63" y="1907"/>
                  </a:lnTo>
                  <a:lnTo>
                    <a:pt x="47" y="1868"/>
                  </a:lnTo>
                  <a:lnTo>
                    <a:pt x="35" y="1829"/>
                  </a:lnTo>
                  <a:lnTo>
                    <a:pt x="24" y="1788"/>
                  </a:lnTo>
                  <a:lnTo>
                    <a:pt x="15" y="1747"/>
                  </a:lnTo>
                  <a:lnTo>
                    <a:pt x="9" y="1706"/>
                  </a:lnTo>
                  <a:lnTo>
                    <a:pt x="4" y="1662"/>
                  </a:lnTo>
                  <a:lnTo>
                    <a:pt x="0" y="1618"/>
                  </a:lnTo>
                  <a:lnTo>
                    <a:pt x="0" y="1573"/>
                  </a:lnTo>
                  <a:lnTo>
                    <a:pt x="2" y="1528"/>
                  </a:lnTo>
                  <a:lnTo>
                    <a:pt x="6" y="1481"/>
                  </a:lnTo>
                  <a:lnTo>
                    <a:pt x="12" y="1433"/>
                  </a:lnTo>
                  <a:lnTo>
                    <a:pt x="20" y="1385"/>
                  </a:lnTo>
                  <a:lnTo>
                    <a:pt x="31" y="1335"/>
                  </a:lnTo>
                  <a:lnTo>
                    <a:pt x="44" y="1284"/>
                  </a:lnTo>
                  <a:lnTo>
                    <a:pt x="60" y="1232"/>
                  </a:lnTo>
                  <a:lnTo>
                    <a:pt x="77" y="118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5" name="Freeform 135"/>
            <p:cNvSpPr>
              <a:spLocks/>
            </p:cNvSpPr>
            <p:nvPr/>
          </p:nvSpPr>
          <p:spPr bwMode="auto">
            <a:xfrm flipH="1">
              <a:off x="1283409" y="4699033"/>
              <a:ext cx="179323" cy="343118"/>
            </a:xfrm>
            <a:custGeom>
              <a:avLst/>
              <a:gdLst>
                <a:gd name="T0" fmla="*/ 483 w 976"/>
                <a:gd name="T1" fmla="*/ 0 h 2396"/>
                <a:gd name="T2" fmla="*/ 900 w 976"/>
                <a:gd name="T3" fmla="*/ 1177 h 2396"/>
                <a:gd name="T4" fmla="*/ 933 w 976"/>
                <a:gd name="T5" fmla="*/ 1278 h 2396"/>
                <a:gd name="T6" fmla="*/ 955 w 976"/>
                <a:gd name="T7" fmla="*/ 1376 h 2396"/>
                <a:gd name="T8" fmla="*/ 970 w 976"/>
                <a:gd name="T9" fmla="*/ 1469 h 2396"/>
                <a:gd name="T10" fmla="*/ 976 w 976"/>
                <a:gd name="T11" fmla="*/ 1559 h 2396"/>
                <a:gd name="T12" fmla="*/ 974 w 976"/>
                <a:gd name="T13" fmla="*/ 1645 h 2396"/>
                <a:gd name="T14" fmla="*/ 965 w 976"/>
                <a:gd name="T15" fmla="*/ 1729 h 2396"/>
                <a:gd name="T16" fmla="*/ 947 w 976"/>
                <a:gd name="T17" fmla="*/ 1808 h 2396"/>
                <a:gd name="T18" fmla="*/ 922 w 976"/>
                <a:gd name="T19" fmla="*/ 1885 h 2396"/>
                <a:gd name="T20" fmla="*/ 890 w 976"/>
                <a:gd name="T21" fmla="*/ 1958 h 2396"/>
                <a:gd name="T22" fmla="*/ 852 w 976"/>
                <a:gd name="T23" fmla="*/ 2029 h 2396"/>
                <a:gd name="T24" fmla="*/ 806 w 976"/>
                <a:gd name="T25" fmla="*/ 2096 h 2396"/>
                <a:gd name="T26" fmla="*/ 753 w 976"/>
                <a:gd name="T27" fmla="*/ 2161 h 2396"/>
                <a:gd name="T28" fmla="*/ 695 w 976"/>
                <a:gd name="T29" fmla="*/ 2223 h 2396"/>
                <a:gd name="T30" fmla="*/ 631 w 976"/>
                <a:gd name="T31" fmla="*/ 2283 h 2396"/>
                <a:gd name="T32" fmla="*/ 560 w 976"/>
                <a:gd name="T33" fmla="*/ 2340 h 2396"/>
                <a:gd name="T34" fmla="*/ 486 w 976"/>
                <a:gd name="T35" fmla="*/ 2396 h 2396"/>
                <a:gd name="T36" fmla="*/ 0 w 976"/>
                <a:gd name="T37" fmla="*/ 726 h 2396"/>
                <a:gd name="T38" fmla="*/ 53 w 976"/>
                <a:gd name="T39" fmla="*/ 686 h 2396"/>
                <a:gd name="T40" fmla="*/ 150 w 976"/>
                <a:gd name="T41" fmla="*/ 603 h 2396"/>
                <a:gd name="T42" fmla="*/ 194 w 976"/>
                <a:gd name="T43" fmla="*/ 560 h 2396"/>
                <a:gd name="T44" fmla="*/ 236 w 976"/>
                <a:gd name="T45" fmla="*/ 516 h 2396"/>
                <a:gd name="T46" fmla="*/ 275 w 976"/>
                <a:gd name="T47" fmla="*/ 472 h 2396"/>
                <a:gd name="T48" fmla="*/ 310 w 976"/>
                <a:gd name="T49" fmla="*/ 427 h 2396"/>
                <a:gd name="T50" fmla="*/ 342 w 976"/>
                <a:gd name="T51" fmla="*/ 382 h 2396"/>
                <a:gd name="T52" fmla="*/ 371 w 976"/>
                <a:gd name="T53" fmla="*/ 336 h 2396"/>
                <a:gd name="T54" fmla="*/ 397 w 976"/>
                <a:gd name="T55" fmla="*/ 290 h 2396"/>
                <a:gd name="T56" fmla="*/ 420 w 976"/>
                <a:gd name="T57" fmla="*/ 243 h 2396"/>
                <a:gd name="T58" fmla="*/ 440 w 976"/>
                <a:gd name="T59" fmla="*/ 195 h 2396"/>
                <a:gd name="T60" fmla="*/ 455 w 976"/>
                <a:gd name="T61" fmla="*/ 147 h 2396"/>
                <a:gd name="T62" fmla="*/ 468 w 976"/>
                <a:gd name="T63" fmla="*/ 98 h 2396"/>
                <a:gd name="T64" fmla="*/ 477 w 976"/>
                <a:gd name="T65" fmla="*/ 49 h 2396"/>
                <a:gd name="T66" fmla="*/ 483 w 976"/>
                <a:gd name="T67" fmla="*/ 0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6" h="2396">
                  <a:moveTo>
                    <a:pt x="483" y="0"/>
                  </a:moveTo>
                  <a:lnTo>
                    <a:pt x="483" y="0"/>
                  </a:lnTo>
                  <a:lnTo>
                    <a:pt x="900" y="1177"/>
                  </a:lnTo>
                  <a:lnTo>
                    <a:pt x="900" y="1177"/>
                  </a:lnTo>
                  <a:lnTo>
                    <a:pt x="917" y="1228"/>
                  </a:lnTo>
                  <a:lnTo>
                    <a:pt x="933" y="1278"/>
                  </a:lnTo>
                  <a:lnTo>
                    <a:pt x="945" y="1327"/>
                  </a:lnTo>
                  <a:lnTo>
                    <a:pt x="955" y="1376"/>
                  </a:lnTo>
                  <a:lnTo>
                    <a:pt x="964" y="1423"/>
                  </a:lnTo>
                  <a:lnTo>
                    <a:pt x="970" y="1469"/>
                  </a:lnTo>
                  <a:lnTo>
                    <a:pt x="974" y="1514"/>
                  </a:lnTo>
                  <a:lnTo>
                    <a:pt x="976" y="1559"/>
                  </a:lnTo>
                  <a:lnTo>
                    <a:pt x="976" y="1603"/>
                  </a:lnTo>
                  <a:lnTo>
                    <a:pt x="974" y="1645"/>
                  </a:lnTo>
                  <a:lnTo>
                    <a:pt x="970" y="1687"/>
                  </a:lnTo>
                  <a:lnTo>
                    <a:pt x="965" y="1729"/>
                  </a:lnTo>
                  <a:lnTo>
                    <a:pt x="957" y="1769"/>
                  </a:lnTo>
                  <a:lnTo>
                    <a:pt x="947" y="1808"/>
                  </a:lnTo>
                  <a:lnTo>
                    <a:pt x="936" y="1847"/>
                  </a:lnTo>
                  <a:lnTo>
                    <a:pt x="922" y="1885"/>
                  </a:lnTo>
                  <a:lnTo>
                    <a:pt x="907" y="1922"/>
                  </a:lnTo>
                  <a:lnTo>
                    <a:pt x="890" y="1958"/>
                  </a:lnTo>
                  <a:lnTo>
                    <a:pt x="871" y="1994"/>
                  </a:lnTo>
                  <a:lnTo>
                    <a:pt x="852" y="2029"/>
                  </a:lnTo>
                  <a:lnTo>
                    <a:pt x="829" y="2062"/>
                  </a:lnTo>
                  <a:lnTo>
                    <a:pt x="806" y="2096"/>
                  </a:lnTo>
                  <a:lnTo>
                    <a:pt x="780" y="2129"/>
                  </a:lnTo>
                  <a:lnTo>
                    <a:pt x="753" y="2161"/>
                  </a:lnTo>
                  <a:lnTo>
                    <a:pt x="725" y="2193"/>
                  </a:lnTo>
                  <a:lnTo>
                    <a:pt x="695" y="2223"/>
                  </a:lnTo>
                  <a:lnTo>
                    <a:pt x="663" y="2253"/>
                  </a:lnTo>
                  <a:lnTo>
                    <a:pt x="631" y="2283"/>
                  </a:lnTo>
                  <a:lnTo>
                    <a:pt x="597" y="2311"/>
                  </a:lnTo>
                  <a:lnTo>
                    <a:pt x="560" y="2340"/>
                  </a:lnTo>
                  <a:lnTo>
                    <a:pt x="524" y="2368"/>
                  </a:lnTo>
                  <a:lnTo>
                    <a:pt x="486" y="2396"/>
                  </a:lnTo>
                  <a:lnTo>
                    <a:pt x="486" y="2396"/>
                  </a:lnTo>
                  <a:lnTo>
                    <a:pt x="0" y="726"/>
                  </a:lnTo>
                  <a:lnTo>
                    <a:pt x="0" y="726"/>
                  </a:lnTo>
                  <a:lnTo>
                    <a:pt x="53" y="686"/>
                  </a:lnTo>
                  <a:lnTo>
                    <a:pt x="103" y="645"/>
                  </a:lnTo>
                  <a:lnTo>
                    <a:pt x="150" y="603"/>
                  </a:lnTo>
                  <a:lnTo>
                    <a:pt x="173" y="582"/>
                  </a:lnTo>
                  <a:lnTo>
                    <a:pt x="194" y="560"/>
                  </a:lnTo>
                  <a:lnTo>
                    <a:pt x="215" y="538"/>
                  </a:lnTo>
                  <a:lnTo>
                    <a:pt x="236" y="516"/>
                  </a:lnTo>
                  <a:lnTo>
                    <a:pt x="256" y="494"/>
                  </a:lnTo>
                  <a:lnTo>
                    <a:pt x="275" y="472"/>
                  </a:lnTo>
                  <a:lnTo>
                    <a:pt x="292" y="450"/>
                  </a:lnTo>
                  <a:lnTo>
                    <a:pt x="310" y="427"/>
                  </a:lnTo>
                  <a:lnTo>
                    <a:pt x="326" y="405"/>
                  </a:lnTo>
                  <a:lnTo>
                    <a:pt x="342" y="382"/>
                  </a:lnTo>
                  <a:lnTo>
                    <a:pt x="358" y="359"/>
                  </a:lnTo>
                  <a:lnTo>
                    <a:pt x="371" y="336"/>
                  </a:lnTo>
                  <a:lnTo>
                    <a:pt x="385" y="313"/>
                  </a:lnTo>
                  <a:lnTo>
                    <a:pt x="397" y="290"/>
                  </a:lnTo>
                  <a:lnTo>
                    <a:pt x="410" y="266"/>
                  </a:lnTo>
                  <a:lnTo>
                    <a:pt x="420" y="243"/>
                  </a:lnTo>
                  <a:lnTo>
                    <a:pt x="430" y="219"/>
                  </a:lnTo>
                  <a:lnTo>
                    <a:pt x="440" y="195"/>
                  </a:lnTo>
                  <a:lnTo>
                    <a:pt x="448" y="171"/>
                  </a:lnTo>
                  <a:lnTo>
                    <a:pt x="455" y="147"/>
                  </a:lnTo>
                  <a:lnTo>
                    <a:pt x="463" y="123"/>
                  </a:lnTo>
                  <a:lnTo>
                    <a:pt x="468" y="98"/>
                  </a:lnTo>
                  <a:lnTo>
                    <a:pt x="473" y="74"/>
                  </a:lnTo>
                  <a:lnTo>
                    <a:pt x="477" y="49"/>
                  </a:lnTo>
                  <a:lnTo>
                    <a:pt x="480" y="25"/>
                  </a:lnTo>
                  <a:lnTo>
                    <a:pt x="4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 name="Freeform 136"/>
            <p:cNvSpPr>
              <a:spLocks noEditPoints="1"/>
            </p:cNvSpPr>
            <p:nvPr/>
          </p:nvSpPr>
          <p:spPr bwMode="auto">
            <a:xfrm flipH="1">
              <a:off x="1469183" y="4273360"/>
              <a:ext cx="1145600" cy="401165"/>
            </a:xfrm>
            <a:custGeom>
              <a:avLst/>
              <a:gdLst>
                <a:gd name="T0" fmla="*/ 0 w 6217"/>
                <a:gd name="T1" fmla="*/ 1515 h 2799"/>
                <a:gd name="T2" fmla="*/ 18 w 6217"/>
                <a:gd name="T3" fmla="*/ 1614 h 2799"/>
                <a:gd name="T4" fmla="*/ 51 w 6217"/>
                <a:gd name="T5" fmla="*/ 1712 h 2799"/>
                <a:gd name="T6" fmla="*/ 102 w 6217"/>
                <a:gd name="T7" fmla="*/ 1806 h 2799"/>
                <a:gd name="T8" fmla="*/ 166 w 6217"/>
                <a:gd name="T9" fmla="*/ 1898 h 2799"/>
                <a:gd name="T10" fmla="*/ 246 w 6217"/>
                <a:gd name="T11" fmla="*/ 1988 h 2799"/>
                <a:gd name="T12" fmla="*/ 341 w 6217"/>
                <a:gd name="T13" fmla="*/ 2073 h 2799"/>
                <a:gd name="T14" fmla="*/ 449 w 6217"/>
                <a:gd name="T15" fmla="*/ 2156 h 2799"/>
                <a:gd name="T16" fmla="*/ 570 w 6217"/>
                <a:gd name="T17" fmla="*/ 2235 h 2799"/>
                <a:gd name="T18" fmla="*/ 1050 w 6217"/>
                <a:gd name="T19" fmla="*/ 578 h 2799"/>
                <a:gd name="T20" fmla="*/ 842 w 6217"/>
                <a:gd name="T21" fmla="*/ 439 h 2799"/>
                <a:gd name="T22" fmla="*/ 757 w 6217"/>
                <a:gd name="T23" fmla="*/ 365 h 2799"/>
                <a:gd name="T24" fmla="*/ 684 w 6217"/>
                <a:gd name="T25" fmla="*/ 288 h 2799"/>
                <a:gd name="T26" fmla="*/ 624 w 6217"/>
                <a:gd name="T27" fmla="*/ 209 h 2799"/>
                <a:gd name="T28" fmla="*/ 578 w 6217"/>
                <a:gd name="T29" fmla="*/ 127 h 2799"/>
                <a:gd name="T30" fmla="*/ 546 w 6217"/>
                <a:gd name="T31" fmla="*/ 42 h 2799"/>
                <a:gd name="T32" fmla="*/ 3108 w 6217"/>
                <a:gd name="T33" fmla="*/ 2799 h 2799"/>
                <a:gd name="T34" fmla="*/ 2870 w 6217"/>
                <a:gd name="T35" fmla="*/ 2795 h 2799"/>
                <a:gd name="T36" fmla="*/ 2559 w 6217"/>
                <a:gd name="T37" fmla="*/ 2779 h 2799"/>
                <a:gd name="T38" fmla="*/ 2259 w 6217"/>
                <a:gd name="T39" fmla="*/ 2748 h 2799"/>
                <a:gd name="T40" fmla="*/ 1971 w 6217"/>
                <a:gd name="T41" fmla="*/ 2707 h 2799"/>
                <a:gd name="T42" fmla="*/ 1697 w 6217"/>
                <a:gd name="T43" fmla="*/ 2653 h 2799"/>
                <a:gd name="T44" fmla="*/ 1437 w 6217"/>
                <a:gd name="T45" fmla="*/ 2590 h 2799"/>
                <a:gd name="T46" fmla="*/ 1193 w 6217"/>
                <a:gd name="T47" fmla="*/ 2516 h 2799"/>
                <a:gd name="T48" fmla="*/ 968 w 6217"/>
                <a:gd name="T49" fmla="*/ 2432 h 2799"/>
                <a:gd name="T50" fmla="*/ 1339 w 6217"/>
                <a:gd name="T51" fmla="*/ 716 h 2799"/>
                <a:gd name="T52" fmla="*/ 1474 w 6217"/>
                <a:gd name="T53" fmla="*/ 768 h 2799"/>
                <a:gd name="T54" fmla="*/ 1665 w 6217"/>
                <a:gd name="T55" fmla="*/ 829 h 2799"/>
                <a:gd name="T56" fmla="*/ 1871 w 6217"/>
                <a:gd name="T57" fmla="*/ 883 h 2799"/>
                <a:gd name="T58" fmla="*/ 2087 w 6217"/>
                <a:gd name="T59" fmla="*/ 928 h 2799"/>
                <a:gd name="T60" fmla="*/ 2315 w 6217"/>
                <a:gd name="T61" fmla="*/ 966 h 2799"/>
                <a:gd name="T62" fmla="*/ 2553 w 6217"/>
                <a:gd name="T63" fmla="*/ 994 h 2799"/>
                <a:gd name="T64" fmla="*/ 2799 w 6217"/>
                <a:gd name="T65" fmla="*/ 1011 h 2799"/>
                <a:gd name="T66" fmla="*/ 3052 w 6217"/>
                <a:gd name="T67" fmla="*/ 1020 h 2799"/>
                <a:gd name="T68" fmla="*/ 3329 w 6217"/>
                <a:gd name="T69" fmla="*/ 1016 h 2799"/>
                <a:gd name="T70" fmla="*/ 3737 w 6217"/>
                <a:gd name="T71" fmla="*/ 987 h 2799"/>
                <a:gd name="T72" fmla="*/ 4107 w 6217"/>
                <a:gd name="T73" fmla="*/ 2728 h 2799"/>
                <a:gd name="T74" fmla="*/ 3746 w 6217"/>
                <a:gd name="T75" fmla="*/ 2771 h 2799"/>
                <a:gd name="T76" fmla="*/ 3238 w 6217"/>
                <a:gd name="T77" fmla="*/ 2798 h 2799"/>
                <a:gd name="T78" fmla="*/ 5794 w 6217"/>
                <a:gd name="T79" fmla="*/ 2138 h 2799"/>
                <a:gd name="T80" fmla="*/ 5386 w 6217"/>
                <a:gd name="T81" fmla="*/ 442 h 2799"/>
                <a:gd name="T82" fmla="*/ 5509 w 6217"/>
                <a:gd name="T83" fmla="*/ 333 h 2799"/>
                <a:gd name="T84" fmla="*/ 5603 w 6217"/>
                <a:gd name="T85" fmla="*/ 217 h 2799"/>
                <a:gd name="T86" fmla="*/ 5668 w 6217"/>
                <a:gd name="T87" fmla="*/ 97 h 2799"/>
                <a:gd name="T88" fmla="*/ 6217 w 6217"/>
                <a:gd name="T89" fmla="*/ 1522 h 2799"/>
                <a:gd name="T90" fmla="*/ 6208 w 6217"/>
                <a:gd name="T91" fmla="*/ 1584 h 2799"/>
                <a:gd name="T92" fmla="*/ 6184 w 6217"/>
                <a:gd name="T93" fmla="*/ 1667 h 2799"/>
                <a:gd name="T94" fmla="*/ 6149 w 6217"/>
                <a:gd name="T95" fmla="*/ 1747 h 2799"/>
                <a:gd name="T96" fmla="*/ 6104 w 6217"/>
                <a:gd name="T97" fmla="*/ 1826 h 2799"/>
                <a:gd name="T98" fmla="*/ 5997 w 6217"/>
                <a:gd name="T99" fmla="*/ 1960 h 2799"/>
                <a:gd name="T100" fmla="*/ 5839 w 6217"/>
                <a:gd name="T101" fmla="*/ 2103 h 2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17" h="2799">
                  <a:moveTo>
                    <a:pt x="535" y="0"/>
                  </a:moveTo>
                  <a:lnTo>
                    <a:pt x="535" y="0"/>
                  </a:lnTo>
                  <a:lnTo>
                    <a:pt x="0" y="1515"/>
                  </a:lnTo>
                  <a:lnTo>
                    <a:pt x="0" y="1515"/>
                  </a:lnTo>
                  <a:lnTo>
                    <a:pt x="2" y="1540"/>
                  </a:lnTo>
                  <a:lnTo>
                    <a:pt x="6" y="1565"/>
                  </a:lnTo>
                  <a:lnTo>
                    <a:pt x="11" y="1590"/>
                  </a:lnTo>
                  <a:lnTo>
                    <a:pt x="18" y="1614"/>
                  </a:lnTo>
                  <a:lnTo>
                    <a:pt x="24" y="1639"/>
                  </a:lnTo>
                  <a:lnTo>
                    <a:pt x="32" y="1663"/>
                  </a:lnTo>
                  <a:lnTo>
                    <a:pt x="41" y="1688"/>
                  </a:lnTo>
                  <a:lnTo>
                    <a:pt x="51" y="1712"/>
                  </a:lnTo>
                  <a:lnTo>
                    <a:pt x="62" y="1736"/>
                  </a:lnTo>
                  <a:lnTo>
                    <a:pt x="75" y="1759"/>
                  </a:lnTo>
                  <a:lnTo>
                    <a:pt x="87" y="1782"/>
                  </a:lnTo>
                  <a:lnTo>
                    <a:pt x="102" y="1806"/>
                  </a:lnTo>
                  <a:lnTo>
                    <a:pt x="116" y="1829"/>
                  </a:lnTo>
                  <a:lnTo>
                    <a:pt x="132" y="1852"/>
                  </a:lnTo>
                  <a:lnTo>
                    <a:pt x="148" y="1875"/>
                  </a:lnTo>
                  <a:lnTo>
                    <a:pt x="166" y="1898"/>
                  </a:lnTo>
                  <a:lnTo>
                    <a:pt x="185" y="1921"/>
                  </a:lnTo>
                  <a:lnTo>
                    <a:pt x="205" y="1943"/>
                  </a:lnTo>
                  <a:lnTo>
                    <a:pt x="225" y="1966"/>
                  </a:lnTo>
                  <a:lnTo>
                    <a:pt x="246" y="1988"/>
                  </a:lnTo>
                  <a:lnTo>
                    <a:pt x="269" y="2010"/>
                  </a:lnTo>
                  <a:lnTo>
                    <a:pt x="292" y="2031"/>
                  </a:lnTo>
                  <a:lnTo>
                    <a:pt x="316" y="2052"/>
                  </a:lnTo>
                  <a:lnTo>
                    <a:pt x="341" y="2073"/>
                  </a:lnTo>
                  <a:lnTo>
                    <a:pt x="367" y="2095"/>
                  </a:lnTo>
                  <a:lnTo>
                    <a:pt x="393" y="2115"/>
                  </a:lnTo>
                  <a:lnTo>
                    <a:pt x="421" y="2136"/>
                  </a:lnTo>
                  <a:lnTo>
                    <a:pt x="449" y="2156"/>
                  </a:lnTo>
                  <a:lnTo>
                    <a:pt x="478" y="2176"/>
                  </a:lnTo>
                  <a:lnTo>
                    <a:pt x="507" y="2196"/>
                  </a:lnTo>
                  <a:lnTo>
                    <a:pt x="570" y="2235"/>
                  </a:lnTo>
                  <a:lnTo>
                    <a:pt x="570" y="2235"/>
                  </a:lnTo>
                  <a:lnTo>
                    <a:pt x="863" y="1349"/>
                  </a:lnTo>
                  <a:lnTo>
                    <a:pt x="1109" y="610"/>
                  </a:lnTo>
                  <a:lnTo>
                    <a:pt x="1109" y="610"/>
                  </a:lnTo>
                  <a:lnTo>
                    <a:pt x="1050" y="578"/>
                  </a:lnTo>
                  <a:lnTo>
                    <a:pt x="994" y="545"/>
                  </a:lnTo>
                  <a:lnTo>
                    <a:pt x="941" y="510"/>
                  </a:lnTo>
                  <a:lnTo>
                    <a:pt x="890" y="476"/>
                  </a:lnTo>
                  <a:lnTo>
                    <a:pt x="842" y="439"/>
                  </a:lnTo>
                  <a:lnTo>
                    <a:pt x="820" y="422"/>
                  </a:lnTo>
                  <a:lnTo>
                    <a:pt x="798" y="403"/>
                  </a:lnTo>
                  <a:lnTo>
                    <a:pt x="776" y="384"/>
                  </a:lnTo>
                  <a:lnTo>
                    <a:pt x="757" y="365"/>
                  </a:lnTo>
                  <a:lnTo>
                    <a:pt x="737" y="347"/>
                  </a:lnTo>
                  <a:lnTo>
                    <a:pt x="718" y="328"/>
                  </a:lnTo>
                  <a:lnTo>
                    <a:pt x="701" y="308"/>
                  </a:lnTo>
                  <a:lnTo>
                    <a:pt x="684" y="288"/>
                  </a:lnTo>
                  <a:lnTo>
                    <a:pt x="667" y="269"/>
                  </a:lnTo>
                  <a:lnTo>
                    <a:pt x="652" y="250"/>
                  </a:lnTo>
                  <a:lnTo>
                    <a:pt x="637" y="229"/>
                  </a:lnTo>
                  <a:lnTo>
                    <a:pt x="624" y="209"/>
                  </a:lnTo>
                  <a:lnTo>
                    <a:pt x="611" y="188"/>
                  </a:lnTo>
                  <a:lnTo>
                    <a:pt x="599" y="168"/>
                  </a:lnTo>
                  <a:lnTo>
                    <a:pt x="587" y="148"/>
                  </a:lnTo>
                  <a:lnTo>
                    <a:pt x="578" y="127"/>
                  </a:lnTo>
                  <a:lnTo>
                    <a:pt x="569" y="106"/>
                  </a:lnTo>
                  <a:lnTo>
                    <a:pt x="560" y="85"/>
                  </a:lnTo>
                  <a:lnTo>
                    <a:pt x="553" y="64"/>
                  </a:lnTo>
                  <a:lnTo>
                    <a:pt x="546" y="42"/>
                  </a:lnTo>
                  <a:lnTo>
                    <a:pt x="540" y="22"/>
                  </a:lnTo>
                  <a:lnTo>
                    <a:pt x="535" y="0"/>
                  </a:lnTo>
                  <a:lnTo>
                    <a:pt x="535" y="0"/>
                  </a:lnTo>
                  <a:close/>
                  <a:moveTo>
                    <a:pt x="3108" y="2799"/>
                  </a:moveTo>
                  <a:lnTo>
                    <a:pt x="3108" y="2799"/>
                  </a:lnTo>
                  <a:lnTo>
                    <a:pt x="3028" y="2798"/>
                  </a:lnTo>
                  <a:lnTo>
                    <a:pt x="2949" y="2797"/>
                  </a:lnTo>
                  <a:lnTo>
                    <a:pt x="2870" y="2795"/>
                  </a:lnTo>
                  <a:lnTo>
                    <a:pt x="2791" y="2792"/>
                  </a:lnTo>
                  <a:lnTo>
                    <a:pt x="2713" y="2788"/>
                  </a:lnTo>
                  <a:lnTo>
                    <a:pt x="2636" y="2784"/>
                  </a:lnTo>
                  <a:lnTo>
                    <a:pt x="2559" y="2779"/>
                  </a:lnTo>
                  <a:lnTo>
                    <a:pt x="2484" y="2772"/>
                  </a:lnTo>
                  <a:lnTo>
                    <a:pt x="2408" y="2765"/>
                  </a:lnTo>
                  <a:lnTo>
                    <a:pt x="2334" y="2758"/>
                  </a:lnTo>
                  <a:lnTo>
                    <a:pt x="2259" y="2748"/>
                  </a:lnTo>
                  <a:lnTo>
                    <a:pt x="2186" y="2739"/>
                  </a:lnTo>
                  <a:lnTo>
                    <a:pt x="2113" y="2730"/>
                  </a:lnTo>
                  <a:lnTo>
                    <a:pt x="2042" y="2718"/>
                  </a:lnTo>
                  <a:lnTo>
                    <a:pt x="1971" y="2707"/>
                  </a:lnTo>
                  <a:lnTo>
                    <a:pt x="1901" y="2694"/>
                  </a:lnTo>
                  <a:lnTo>
                    <a:pt x="1832" y="2682"/>
                  </a:lnTo>
                  <a:lnTo>
                    <a:pt x="1764" y="2668"/>
                  </a:lnTo>
                  <a:lnTo>
                    <a:pt x="1697" y="2653"/>
                  </a:lnTo>
                  <a:lnTo>
                    <a:pt x="1630" y="2639"/>
                  </a:lnTo>
                  <a:lnTo>
                    <a:pt x="1564" y="2623"/>
                  </a:lnTo>
                  <a:lnTo>
                    <a:pt x="1500" y="2607"/>
                  </a:lnTo>
                  <a:lnTo>
                    <a:pt x="1437" y="2590"/>
                  </a:lnTo>
                  <a:lnTo>
                    <a:pt x="1374" y="2572"/>
                  </a:lnTo>
                  <a:lnTo>
                    <a:pt x="1313" y="2553"/>
                  </a:lnTo>
                  <a:lnTo>
                    <a:pt x="1253" y="2535"/>
                  </a:lnTo>
                  <a:lnTo>
                    <a:pt x="1193" y="2516"/>
                  </a:lnTo>
                  <a:lnTo>
                    <a:pt x="1135" y="2495"/>
                  </a:lnTo>
                  <a:lnTo>
                    <a:pt x="1078" y="2475"/>
                  </a:lnTo>
                  <a:lnTo>
                    <a:pt x="1022" y="2453"/>
                  </a:lnTo>
                  <a:lnTo>
                    <a:pt x="968" y="2432"/>
                  </a:lnTo>
                  <a:lnTo>
                    <a:pt x="914" y="2410"/>
                  </a:lnTo>
                  <a:lnTo>
                    <a:pt x="914" y="2410"/>
                  </a:lnTo>
                  <a:lnTo>
                    <a:pt x="1144" y="1489"/>
                  </a:lnTo>
                  <a:lnTo>
                    <a:pt x="1339" y="716"/>
                  </a:lnTo>
                  <a:lnTo>
                    <a:pt x="1339" y="716"/>
                  </a:lnTo>
                  <a:lnTo>
                    <a:pt x="1384" y="733"/>
                  </a:lnTo>
                  <a:lnTo>
                    <a:pt x="1428" y="751"/>
                  </a:lnTo>
                  <a:lnTo>
                    <a:pt x="1474" y="768"/>
                  </a:lnTo>
                  <a:lnTo>
                    <a:pt x="1521" y="783"/>
                  </a:lnTo>
                  <a:lnTo>
                    <a:pt x="1568" y="799"/>
                  </a:lnTo>
                  <a:lnTo>
                    <a:pt x="1616" y="814"/>
                  </a:lnTo>
                  <a:lnTo>
                    <a:pt x="1665" y="829"/>
                  </a:lnTo>
                  <a:lnTo>
                    <a:pt x="1716" y="843"/>
                  </a:lnTo>
                  <a:lnTo>
                    <a:pt x="1766" y="857"/>
                  </a:lnTo>
                  <a:lnTo>
                    <a:pt x="1818" y="870"/>
                  </a:lnTo>
                  <a:lnTo>
                    <a:pt x="1871" y="883"/>
                  </a:lnTo>
                  <a:lnTo>
                    <a:pt x="1924" y="895"/>
                  </a:lnTo>
                  <a:lnTo>
                    <a:pt x="1978" y="906"/>
                  </a:lnTo>
                  <a:lnTo>
                    <a:pt x="2032" y="918"/>
                  </a:lnTo>
                  <a:lnTo>
                    <a:pt x="2087" y="928"/>
                  </a:lnTo>
                  <a:lnTo>
                    <a:pt x="2144" y="938"/>
                  </a:lnTo>
                  <a:lnTo>
                    <a:pt x="2201" y="948"/>
                  </a:lnTo>
                  <a:lnTo>
                    <a:pt x="2258" y="957"/>
                  </a:lnTo>
                  <a:lnTo>
                    <a:pt x="2315" y="966"/>
                  </a:lnTo>
                  <a:lnTo>
                    <a:pt x="2374" y="973"/>
                  </a:lnTo>
                  <a:lnTo>
                    <a:pt x="2433" y="980"/>
                  </a:lnTo>
                  <a:lnTo>
                    <a:pt x="2493" y="987"/>
                  </a:lnTo>
                  <a:lnTo>
                    <a:pt x="2553" y="994"/>
                  </a:lnTo>
                  <a:lnTo>
                    <a:pt x="2613" y="999"/>
                  </a:lnTo>
                  <a:lnTo>
                    <a:pt x="2675" y="1004"/>
                  </a:lnTo>
                  <a:lnTo>
                    <a:pt x="2736" y="1008"/>
                  </a:lnTo>
                  <a:lnTo>
                    <a:pt x="2799" y="1011"/>
                  </a:lnTo>
                  <a:lnTo>
                    <a:pt x="2861" y="1014"/>
                  </a:lnTo>
                  <a:lnTo>
                    <a:pt x="2924" y="1017"/>
                  </a:lnTo>
                  <a:lnTo>
                    <a:pt x="2988" y="1019"/>
                  </a:lnTo>
                  <a:lnTo>
                    <a:pt x="3052" y="1020"/>
                  </a:lnTo>
                  <a:lnTo>
                    <a:pt x="3117" y="1020"/>
                  </a:lnTo>
                  <a:lnTo>
                    <a:pt x="3117" y="1020"/>
                  </a:lnTo>
                  <a:lnTo>
                    <a:pt x="3223" y="1019"/>
                  </a:lnTo>
                  <a:lnTo>
                    <a:pt x="3329" y="1016"/>
                  </a:lnTo>
                  <a:lnTo>
                    <a:pt x="3433" y="1011"/>
                  </a:lnTo>
                  <a:lnTo>
                    <a:pt x="3536" y="1005"/>
                  </a:lnTo>
                  <a:lnTo>
                    <a:pt x="3638" y="997"/>
                  </a:lnTo>
                  <a:lnTo>
                    <a:pt x="3737" y="987"/>
                  </a:lnTo>
                  <a:lnTo>
                    <a:pt x="3836" y="976"/>
                  </a:lnTo>
                  <a:lnTo>
                    <a:pt x="3934" y="963"/>
                  </a:lnTo>
                  <a:lnTo>
                    <a:pt x="3934" y="963"/>
                  </a:lnTo>
                  <a:lnTo>
                    <a:pt x="4107" y="2728"/>
                  </a:lnTo>
                  <a:lnTo>
                    <a:pt x="4107" y="2728"/>
                  </a:lnTo>
                  <a:lnTo>
                    <a:pt x="3989" y="2745"/>
                  </a:lnTo>
                  <a:lnTo>
                    <a:pt x="3868" y="2759"/>
                  </a:lnTo>
                  <a:lnTo>
                    <a:pt x="3746" y="2771"/>
                  </a:lnTo>
                  <a:lnTo>
                    <a:pt x="3621" y="2781"/>
                  </a:lnTo>
                  <a:lnTo>
                    <a:pt x="3495" y="2789"/>
                  </a:lnTo>
                  <a:lnTo>
                    <a:pt x="3368" y="2794"/>
                  </a:lnTo>
                  <a:lnTo>
                    <a:pt x="3238" y="2798"/>
                  </a:lnTo>
                  <a:lnTo>
                    <a:pt x="3108" y="2799"/>
                  </a:lnTo>
                  <a:lnTo>
                    <a:pt x="3108" y="2799"/>
                  </a:lnTo>
                  <a:close/>
                  <a:moveTo>
                    <a:pt x="5794" y="2138"/>
                  </a:moveTo>
                  <a:lnTo>
                    <a:pt x="5794" y="2138"/>
                  </a:lnTo>
                  <a:lnTo>
                    <a:pt x="5315" y="495"/>
                  </a:lnTo>
                  <a:lnTo>
                    <a:pt x="5315" y="495"/>
                  </a:lnTo>
                  <a:lnTo>
                    <a:pt x="5352" y="469"/>
                  </a:lnTo>
                  <a:lnTo>
                    <a:pt x="5386" y="442"/>
                  </a:lnTo>
                  <a:lnTo>
                    <a:pt x="5419" y="415"/>
                  </a:lnTo>
                  <a:lnTo>
                    <a:pt x="5451" y="388"/>
                  </a:lnTo>
                  <a:lnTo>
                    <a:pt x="5481" y="361"/>
                  </a:lnTo>
                  <a:lnTo>
                    <a:pt x="5509" y="333"/>
                  </a:lnTo>
                  <a:lnTo>
                    <a:pt x="5535" y="305"/>
                  </a:lnTo>
                  <a:lnTo>
                    <a:pt x="5560" y="276"/>
                  </a:lnTo>
                  <a:lnTo>
                    <a:pt x="5583" y="247"/>
                  </a:lnTo>
                  <a:lnTo>
                    <a:pt x="5603" y="217"/>
                  </a:lnTo>
                  <a:lnTo>
                    <a:pt x="5622" y="188"/>
                  </a:lnTo>
                  <a:lnTo>
                    <a:pt x="5640" y="158"/>
                  </a:lnTo>
                  <a:lnTo>
                    <a:pt x="5654" y="128"/>
                  </a:lnTo>
                  <a:lnTo>
                    <a:pt x="5668" y="97"/>
                  </a:lnTo>
                  <a:lnTo>
                    <a:pt x="5679" y="65"/>
                  </a:lnTo>
                  <a:lnTo>
                    <a:pt x="5689" y="34"/>
                  </a:lnTo>
                  <a:lnTo>
                    <a:pt x="5689" y="34"/>
                  </a:lnTo>
                  <a:lnTo>
                    <a:pt x="6217" y="1522"/>
                  </a:lnTo>
                  <a:lnTo>
                    <a:pt x="6217" y="1522"/>
                  </a:lnTo>
                  <a:lnTo>
                    <a:pt x="6215" y="1543"/>
                  </a:lnTo>
                  <a:lnTo>
                    <a:pt x="6211" y="1564"/>
                  </a:lnTo>
                  <a:lnTo>
                    <a:pt x="6208" y="1584"/>
                  </a:lnTo>
                  <a:lnTo>
                    <a:pt x="6202" y="1605"/>
                  </a:lnTo>
                  <a:lnTo>
                    <a:pt x="6197" y="1625"/>
                  </a:lnTo>
                  <a:lnTo>
                    <a:pt x="6191" y="1646"/>
                  </a:lnTo>
                  <a:lnTo>
                    <a:pt x="6184" y="1667"/>
                  </a:lnTo>
                  <a:lnTo>
                    <a:pt x="6176" y="1687"/>
                  </a:lnTo>
                  <a:lnTo>
                    <a:pt x="6168" y="1707"/>
                  </a:lnTo>
                  <a:lnTo>
                    <a:pt x="6159" y="1727"/>
                  </a:lnTo>
                  <a:lnTo>
                    <a:pt x="6149" y="1747"/>
                  </a:lnTo>
                  <a:lnTo>
                    <a:pt x="6139" y="1767"/>
                  </a:lnTo>
                  <a:lnTo>
                    <a:pt x="6127" y="1787"/>
                  </a:lnTo>
                  <a:lnTo>
                    <a:pt x="6116" y="1806"/>
                  </a:lnTo>
                  <a:lnTo>
                    <a:pt x="6104" y="1826"/>
                  </a:lnTo>
                  <a:lnTo>
                    <a:pt x="6090" y="1845"/>
                  </a:lnTo>
                  <a:lnTo>
                    <a:pt x="6062" y="1883"/>
                  </a:lnTo>
                  <a:lnTo>
                    <a:pt x="6031" y="1922"/>
                  </a:lnTo>
                  <a:lnTo>
                    <a:pt x="5997" y="1960"/>
                  </a:lnTo>
                  <a:lnTo>
                    <a:pt x="5961" y="1996"/>
                  </a:lnTo>
                  <a:lnTo>
                    <a:pt x="5923" y="2032"/>
                  </a:lnTo>
                  <a:lnTo>
                    <a:pt x="5882" y="2068"/>
                  </a:lnTo>
                  <a:lnTo>
                    <a:pt x="5839" y="2103"/>
                  </a:lnTo>
                  <a:lnTo>
                    <a:pt x="5794" y="2138"/>
                  </a:lnTo>
                  <a:lnTo>
                    <a:pt x="5794" y="2138"/>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137"/>
            <p:cNvSpPr>
              <a:spLocks noEditPoints="1"/>
            </p:cNvSpPr>
            <p:nvPr/>
          </p:nvSpPr>
          <p:spPr bwMode="auto">
            <a:xfrm flipH="1">
              <a:off x="1660116" y="3860587"/>
              <a:ext cx="762443" cy="319899"/>
            </a:xfrm>
            <a:custGeom>
              <a:avLst/>
              <a:gdLst>
                <a:gd name="T0" fmla="*/ 2010 w 4137"/>
                <a:gd name="T1" fmla="*/ 425 h 2224"/>
                <a:gd name="T2" fmla="*/ 1821 w 4137"/>
                <a:gd name="T3" fmla="*/ 418 h 2224"/>
                <a:gd name="T4" fmla="*/ 1638 w 4137"/>
                <a:gd name="T5" fmla="*/ 401 h 2224"/>
                <a:gd name="T6" fmla="*/ 1462 w 4137"/>
                <a:gd name="T7" fmla="*/ 377 h 2224"/>
                <a:gd name="T8" fmla="*/ 1296 w 4137"/>
                <a:gd name="T9" fmla="*/ 346 h 2224"/>
                <a:gd name="T10" fmla="*/ 1139 w 4137"/>
                <a:gd name="T11" fmla="*/ 307 h 2224"/>
                <a:gd name="T12" fmla="*/ 992 w 4137"/>
                <a:gd name="T13" fmla="*/ 261 h 2224"/>
                <a:gd name="T14" fmla="*/ 859 w 4137"/>
                <a:gd name="T15" fmla="*/ 210 h 2224"/>
                <a:gd name="T16" fmla="*/ 738 w 4137"/>
                <a:gd name="T17" fmla="*/ 153 h 2224"/>
                <a:gd name="T18" fmla="*/ 632 w 4137"/>
                <a:gd name="T19" fmla="*/ 91 h 2224"/>
                <a:gd name="T20" fmla="*/ 540 w 4137"/>
                <a:gd name="T21" fmla="*/ 24 h 2224"/>
                <a:gd name="T22" fmla="*/ 0 w 4137"/>
                <a:gd name="T23" fmla="*/ 1445 h 2224"/>
                <a:gd name="T24" fmla="*/ 15 w 4137"/>
                <a:gd name="T25" fmla="*/ 1486 h 2224"/>
                <a:gd name="T26" fmla="*/ 45 w 4137"/>
                <a:gd name="T27" fmla="*/ 1546 h 2224"/>
                <a:gd name="T28" fmla="*/ 85 w 4137"/>
                <a:gd name="T29" fmla="*/ 1605 h 2224"/>
                <a:gd name="T30" fmla="*/ 134 w 4137"/>
                <a:gd name="T31" fmla="*/ 1662 h 2224"/>
                <a:gd name="T32" fmla="*/ 190 w 4137"/>
                <a:gd name="T33" fmla="*/ 1716 h 2224"/>
                <a:gd name="T34" fmla="*/ 255 w 4137"/>
                <a:gd name="T35" fmla="*/ 1769 h 2224"/>
                <a:gd name="T36" fmla="*/ 328 w 4137"/>
                <a:gd name="T37" fmla="*/ 1820 h 2224"/>
                <a:gd name="T38" fmla="*/ 408 w 4137"/>
                <a:gd name="T39" fmla="*/ 1869 h 2224"/>
                <a:gd name="T40" fmla="*/ 558 w 4137"/>
                <a:gd name="T41" fmla="*/ 1944 h 2224"/>
                <a:gd name="T42" fmla="*/ 761 w 4137"/>
                <a:gd name="T43" fmla="*/ 2024 h 2224"/>
                <a:gd name="T44" fmla="*/ 987 w 4137"/>
                <a:gd name="T45" fmla="*/ 2093 h 2224"/>
                <a:gd name="T46" fmla="*/ 1235 w 4137"/>
                <a:gd name="T47" fmla="*/ 2148 h 2224"/>
                <a:gd name="T48" fmla="*/ 1501 w 4137"/>
                <a:gd name="T49" fmla="*/ 2190 h 2224"/>
                <a:gd name="T50" fmla="*/ 1781 w 4137"/>
                <a:gd name="T51" fmla="*/ 2215 h 2224"/>
                <a:gd name="T52" fmla="*/ 2075 w 4137"/>
                <a:gd name="T53" fmla="*/ 2224 h 2224"/>
                <a:gd name="T54" fmla="*/ 2244 w 4137"/>
                <a:gd name="T55" fmla="*/ 2221 h 2224"/>
                <a:gd name="T56" fmla="*/ 2492 w 4137"/>
                <a:gd name="T57" fmla="*/ 2206 h 2224"/>
                <a:gd name="T58" fmla="*/ 2730 w 4137"/>
                <a:gd name="T59" fmla="*/ 2179 h 2224"/>
                <a:gd name="T60" fmla="*/ 2555 w 4137"/>
                <a:gd name="T61" fmla="*/ 396 h 2224"/>
                <a:gd name="T62" fmla="*/ 2379 w 4137"/>
                <a:gd name="T63" fmla="*/ 414 h 2224"/>
                <a:gd name="T64" fmla="*/ 2198 w 4137"/>
                <a:gd name="T65" fmla="*/ 423 h 2224"/>
                <a:gd name="T66" fmla="*/ 2075 w 4137"/>
                <a:gd name="T67" fmla="*/ 425 h 2224"/>
                <a:gd name="T68" fmla="*/ 3348 w 4137"/>
                <a:gd name="T69" fmla="*/ 184 h 2224"/>
                <a:gd name="T70" fmla="*/ 3425 w 4137"/>
                <a:gd name="T71" fmla="*/ 145 h 2224"/>
                <a:gd name="T72" fmla="*/ 3529 w 4137"/>
                <a:gd name="T73" fmla="*/ 83 h 2224"/>
                <a:gd name="T74" fmla="*/ 3617 w 4137"/>
                <a:gd name="T75" fmla="*/ 16 h 2224"/>
                <a:gd name="T76" fmla="*/ 4137 w 4137"/>
                <a:gd name="T77" fmla="*/ 1475 h 2224"/>
                <a:gd name="T78" fmla="*/ 4104 w 4137"/>
                <a:gd name="T79" fmla="*/ 1545 h 2224"/>
                <a:gd name="T80" fmla="*/ 4057 w 4137"/>
                <a:gd name="T81" fmla="*/ 1612 h 2224"/>
                <a:gd name="T82" fmla="*/ 4000 w 4137"/>
                <a:gd name="T83" fmla="*/ 1677 h 2224"/>
                <a:gd name="T84" fmla="*/ 3931 w 4137"/>
                <a:gd name="T85" fmla="*/ 1740 h 2224"/>
                <a:gd name="T86" fmla="*/ 3851 w 4137"/>
                <a:gd name="T87" fmla="*/ 1799 h 2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37" h="2224">
                  <a:moveTo>
                    <a:pt x="2075" y="425"/>
                  </a:moveTo>
                  <a:lnTo>
                    <a:pt x="2075" y="425"/>
                  </a:lnTo>
                  <a:lnTo>
                    <a:pt x="2010" y="425"/>
                  </a:lnTo>
                  <a:lnTo>
                    <a:pt x="1946" y="423"/>
                  </a:lnTo>
                  <a:lnTo>
                    <a:pt x="1883" y="421"/>
                  </a:lnTo>
                  <a:lnTo>
                    <a:pt x="1821" y="418"/>
                  </a:lnTo>
                  <a:lnTo>
                    <a:pt x="1759" y="413"/>
                  </a:lnTo>
                  <a:lnTo>
                    <a:pt x="1698" y="407"/>
                  </a:lnTo>
                  <a:lnTo>
                    <a:pt x="1638" y="401"/>
                  </a:lnTo>
                  <a:lnTo>
                    <a:pt x="1579" y="394"/>
                  </a:lnTo>
                  <a:lnTo>
                    <a:pt x="1519" y="387"/>
                  </a:lnTo>
                  <a:lnTo>
                    <a:pt x="1462" y="377"/>
                  </a:lnTo>
                  <a:lnTo>
                    <a:pt x="1406" y="368"/>
                  </a:lnTo>
                  <a:lnTo>
                    <a:pt x="1350" y="357"/>
                  </a:lnTo>
                  <a:lnTo>
                    <a:pt x="1296" y="346"/>
                  </a:lnTo>
                  <a:lnTo>
                    <a:pt x="1242" y="333"/>
                  </a:lnTo>
                  <a:lnTo>
                    <a:pt x="1190" y="321"/>
                  </a:lnTo>
                  <a:lnTo>
                    <a:pt x="1139" y="307"/>
                  </a:lnTo>
                  <a:lnTo>
                    <a:pt x="1089" y="293"/>
                  </a:lnTo>
                  <a:lnTo>
                    <a:pt x="1040" y="277"/>
                  </a:lnTo>
                  <a:lnTo>
                    <a:pt x="992" y="261"/>
                  </a:lnTo>
                  <a:lnTo>
                    <a:pt x="947" y="245"/>
                  </a:lnTo>
                  <a:lnTo>
                    <a:pt x="902" y="228"/>
                  </a:lnTo>
                  <a:lnTo>
                    <a:pt x="859" y="210"/>
                  </a:lnTo>
                  <a:lnTo>
                    <a:pt x="817" y="192"/>
                  </a:lnTo>
                  <a:lnTo>
                    <a:pt x="777" y="173"/>
                  </a:lnTo>
                  <a:lnTo>
                    <a:pt x="738" y="153"/>
                  </a:lnTo>
                  <a:lnTo>
                    <a:pt x="700" y="133"/>
                  </a:lnTo>
                  <a:lnTo>
                    <a:pt x="665" y="112"/>
                  </a:lnTo>
                  <a:lnTo>
                    <a:pt x="632" y="91"/>
                  </a:lnTo>
                  <a:lnTo>
                    <a:pt x="599" y="69"/>
                  </a:lnTo>
                  <a:lnTo>
                    <a:pt x="568" y="47"/>
                  </a:lnTo>
                  <a:lnTo>
                    <a:pt x="540" y="24"/>
                  </a:lnTo>
                  <a:lnTo>
                    <a:pt x="513" y="0"/>
                  </a:lnTo>
                  <a:lnTo>
                    <a:pt x="513" y="0"/>
                  </a:lnTo>
                  <a:lnTo>
                    <a:pt x="0" y="1445"/>
                  </a:lnTo>
                  <a:lnTo>
                    <a:pt x="0" y="1445"/>
                  </a:lnTo>
                  <a:lnTo>
                    <a:pt x="7" y="1465"/>
                  </a:lnTo>
                  <a:lnTo>
                    <a:pt x="15" y="1486"/>
                  </a:lnTo>
                  <a:lnTo>
                    <a:pt x="24" y="1506"/>
                  </a:lnTo>
                  <a:lnTo>
                    <a:pt x="34" y="1526"/>
                  </a:lnTo>
                  <a:lnTo>
                    <a:pt x="45" y="1546"/>
                  </a:lnTo>
                  <a:lnTo>
                    <a:pt x="58" y="1566"/>
                  </a:lnTo>
                  <a:lnTo>
                    <a:pt x="70" y="1585"/>
                  </a:lnTo>
                  <a:lnTo>
                    <a:pt x="85" y="1605"/>
                  </a:lnTo>
                  <a:lnTo>
                    <a:pt x="100" y="1623"/>
                  </a:lnTo>
                  <a:lnTo>
                    <a:pt x="116" y="1643"/>
                  </a:lnTo>
                  <a:lnTo>
                    <a:pt x="134" y="1662"/>
                  </a:lnTo>
                  <a:lnTo>
                    <a:pt x="151" y="1680"/>
                  </a:lnTo>
                  <a:lnTo>
                    <a:pt x="170" y="1698"/>
                  </a:lnTo>
                  <a:lnTo>
                    <a:pt x="190" y="1716"/>
                  </a:lnTo>
                  <a:lnTo>
                    <a:pt x="211" y="1735"/>
                  </a:lnTo>
                  <a:lnTo>
                    <a:pt x="232" y="1752"/>
                  </a:lnTo>
                  <a:lnTo>
                    <a:pt x="255" y="1769"/>
                  </a:lnTo>
                  <a:lnTo>
                    <a:pt x="278" y="1787"/>
                  </a:lnTo>
                  <a:lnTo>
                    <a:pt x="303" y="1804"/>
                  </a:lnTo>
                  <a:lnTo>
                    <a:pt x="328" y="1820"/>
                  </a:lnTo>
                  <a:lnTo>
                    <a:pt x="354" y="1837"/>
                  </a:lnTo>
                  <a:lnTo>
                    <a:pt x="380" y="1853"/>
                  </a:lnTo>
                  <a:lnTo>
                    <a:pt x="408" y="1869"/>
                  </a:lnTo>
                  <a:lnTo>
                    <a:pt x="436" y="1885"/>
                  </a:lnTo>
                  <a:lnTo>
                    <a:pt x="495" y="1915"/>
                  </a:lnTo>
                  <a:lnTo>
                    <a:pt x="558" y="1944"/>
                  </a:lnTo>
                  <a:lnTo>
                    <a:pt x="622" y="1972"/>
                  </a:lnTo>
                  <a:lnTo>
                    <a:pt x="691" y="1999"/>
                  </a:lnTo>
                  <a:lnTo>
                    <a:pt x="761" y="2024"/>
                  </a:lnTo>
                  <a:lnTo>
                    <a:pt x="834" y="2049"/>
                  </a:lnTo>
                  <a:lnTo>
                    <a:pt x="909" y="2072"/>
                  </a:lnTo>
                  <a:lnTo>
                    <a:pt x="987" y="2093"/>
                  </a:lnTo>
                  <a:lnTo>
                    <a:pt x="1068" y="2113"/>
                  </a:lnTo>
                  <a:lnTo>
                    <a:pt x="1150" y="2132"/>
                  </a:lnTo>
                  <a:lnTo>
                    <a:pt x="1235" y="2148"/>
                  </a:lnTo>
                  <a:lnTo>
                    <a:pt x="1322" y="2164"/>
                  </a:lnTo>
                  <a:lnTo>
                    <a:pt x="1410" y="2178"/>
                  </a:lnTo>
                  <a:lnTo>
                    <a:pt x="1501" y="2190"/>
                  </a:lnTo>
                  <a:lnTo>
                    <a:pt x="1592" y="2201"/>
                  </a:lnTo>
                  <a:lnTo>
                    <a:pt x="1686" y="2209"/>
                  </a:lnTo>
                  <a:lnTo>
                    <a:pt x="1781" y="2215"/>
                  </a:lnTo>
                  <a:lnTo>
                    <a:pt x="1877" y="2220"/>
                  </a:lnTo>
                  <a:lnTo>
                    <a:pt x="1975" y="2223"/>
                  </a:lnTo>
                  <a:lnTo>
                    <a:pt x="2075" y="2224"/>
                  </a:lnTo>
                  <a:lnTo>
                    <a:pt x="2075" y="2224"/>
                  </a:lnTo>
                  <a:lnTo>
                    <a:pt x="2160" y="2223"/>
                  </a:lnTo>
                  <a:lnTo>
                    <a:pt x="2244" y="2221"/>
                  </a:lnTo>
                  <a:lnTo>
                    <a:pt x="2327" y="2217"/>
                  </a:lnTo>
                  <a:lnTo>
                    <a:pt x="2410" y="2213"/>
                  </a:lnTo>
                  <a:lnTo>
                    <a:pt x="2492" y="2206"/>
                  </a:lnTo>
                  <a:lnTo>
                    <a:pt x="2572" y="2198"/>
                  </a:lnTo>
                  <a:lnTo>
                    <a:pt x="2652" y="2189"/>
                  </a:lnTo>
                  <a:lnTo>
                    <a:pt x="2730" y="2179"/>
                  </a:lnTo>
                  <a:lnTo>
                    <a:pt x="2730" y="2179"/>
                  </a:lnTo>
                  <a:lnTo>
                    <a:pt x="2555" y="396"/>
                  </a:lnTo>
                  <a:lnTo>
                    <a:pt x="2555" y="396"/>
                  </a:lnTo>
                  <a:lnTo>
                    <a:pt x="2497" y="402"/>
                  </a:lnTo>
                  <a:lnTo>
                    <a:pt x="2439" y="408"/>
                  </a:lnTo>
                  <a:lnTo>
                    <a:pt x="2379" y="414"/>
                  </a:lnTo>
                  <a:lnTo>
                    <a:pt x="2320" y="418"/>
                  </a:lnTo>
                  <a:lnTo>
                    <a:pt x="2260" y="421"/>
                  </a:lnTo>
                  <a:lnTo>
                    <a:pt x="2198" y="423"/>
                  </a:lnTo>
                  <a:lnTo>
                    <a:pt x="2137" y="425"/>
                  </a:lnTo>
                  <a:lnTo>
                    <a:pt x="2075" y="425"/>
                  </a:lnTo>
                  <a:lnTo>
                    <a:pt x="2075" y="425"/>
                  </a:lnTo>
                  <a:close/>
                  <a:moveTo>
                    <a:pt x="3823" y="1819"/>
                  </a:moveTo>
                  <a:lnTo>
                    <a:pt x="3823" y="1819"/>
                  </a:lnTo>
                  <a:lnTo>
                    <a:pt x="3348" y="184"/>
                  </a:lnTo>
                  <a:lnTo>
                    <a:pt x="3348" y="184"/>
                  </a:lnTo>
                  <a:lnTo>
                    <a:pt x="3388" y="165"/>
                  </a:lnTo>
                  <a:lnTo>
                    <a:pt x="3425" y="145"/>
                  </a:lnTo>
                  <a:lnTo>
                    <a:pt x="3462" y="125"/>
                  </a:lnTo>
                  <a:lnTo>
                    <a:pt x="3496" y="104"/>
                  </a:lnTo>
                  <a:lnTo>
                    <a:pt x="3529" y="83"/>
                  </a:lnTo>
                  <a:lnTo>
                    <a:pt x="3560" y="61"/>
                  </a:lnTo>
                  <a:lnTo>
                    <a:pt x="3589" y="38"/>
                  </a:lnTo>
                  <a:lnTo>
                    <a:pt x="3617" y="16"/>
                  </a:lnTo>
                  <a:lnTo>
                    <a:pt x="3617" y="16"/>
                  </a:lnTo>
                  <a:lnTo>
                    <a:pt x="4137" y="1475"/>
                  </a:lnTo>
                  <a:lnTo>
                    <a:pt x="4137" y="1475"/>
                  </a:lnTo>
                  <a:lnTo>
                    <a:pt x="4128" y="1499"/>
                  </a:lnTo>
                  <a:lnTo>
                    <a:pt x="4117" y="1522"/>
                  </a:lnTo>
                  <a:lnTo>
                    <a:pt x="4104" y="1545"/>
                  </a:lnTo>
                  <a:lnTo>
                    <a:pt x="4089" y="1568"/>
                  </a:lnTo>
                  <a:lnTo>
                    <a:pt x="4074" y="1590"/>
                  </a:lnTo>
                  <a:lnTo>
                    <a:pt x="4057" y="1612"/>
                  </a:lnTo>
                  <a:lnTo>
                    <a:pt x="4040" y="1635"/>
                  </a:lnTo>
                  <a:lnTo>
                    <a:pt x="4021" y="1656"/>
                  </a:lnTo>
                  <a:lnTo>
                    <a:pt x="4000" y="1677"/>
                  </a:lnTo>
                  <a:lnTo>
                    <a:pt x="3978" y="1698"/>
                  </a:lnTo>
                  <a:lnTo>
                    <a:pt x="3955" y="1719"/>
                  </a:lnTo>
                  <a:lnTo>
                    <a:pt x="3931" y="1740"/>
                  </a:lnTo>
                  <a:lnTo>
                    <a:pt x="3905" y="1760"/>
                  </a:lnTo>
                  <a:lnTo>
                    <a:pt x="3879" y="1780"/>
                  </a:lnTo>
                  <a:lnTo>
                    <a:pt x="3851" y="1799"/>
                  </a:lnTo>
                  <a:lnTo>
                    <a:pt x="3823" y="1819"/>
                  </a:lnTo>
                  <a:lnTo>
                    <a:pt x="3823" y="1819"/>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138"/>
            <p:cNvSpPr>
              <a:spLocks/>
            </p:cNvSpPr>
            <p:nvPr/>
          </p:nvSpPr>
          <p:spPr bwMode="auto">
            <a:xfrm flipH="1">
              <a:off x="1596902" y="5116966"/>
              <a:ext cx="1290" cy="0"/>
            </a:xfrm>
            <a:custGeom>
              <a:avLst/>
              <a:gdLst>
                <a:gd name="T0" fmla="*/ 6 w 6"/>
                <a:gd name="T1" fmla="*/ 0 h 2"/>
                <a:gd name="T2" fmla="*/ 6 w 6"/>
                <a:gd name="T3" fmla="*/ 0 h 2"/>
                <a:gd name="T4" fmla="*/ 0 w 6"/>
                <a:gd name="T5" fmla="*/ 2 h 2"/>
                <a:gd name="T6" fmla="*/ 0 w 6"/>
                <a:gd name="T7" fmla="*/ 2 h 2"/>
                <a:gd name="T8" fmla="*/ 6 w 6"/>
                <a:gd name="T9" fmla="*/ 0 h 2"/>
              </a:gdLst>
              <a:ahLst/>
              <a:cxnLst>
                <a:cxn ang="0">
                  <a:pos x="T0" y="T1"/>
                </a:cxn>
                <a:cxn ang="0">
                  <a:pos x="T2" y="T3"/>
                </a:cxn>
                <a:cxn ang="0">
                  <a:pos x="T4" y="T5"/>
                </a:cxn>
                <a:cxn ang="0">
                  <a:pos x="T6" y="T7"/>
                </a:cxn>
                <a:cxn ang="0">
                  <a:pos x="T8" y="T9"/>
                </a:cxn>
              </a:cxnLst>
              <a:rect l="0" t="0" r="r" b="b"/>
              <a:pathLst>
                <a:path w="6" h="2">
                  <a:moveTo>
                    <a:pt x="6" y="0"/>
                  </a:moveTo>
                  <a:lnTo>
                    <a:pt x="6" y="0"/>
                  </a:lnTo>
                  <a:lnTo>
                    <a:pt x="0" y="2"/>
                  </a:lnTo>
                  <a:lnTo>
                    <a:pt x="0" y="2"/>
                  </a:lnTo>
                  <a:lnTo>
                    <a:pt x="6" y="0"/>
                  </a:lnTo>
                  <a:close/>
                </a:path>
              </a:pathLst>
            </a:custGeom>
            <a:solidFill>
              <a:srgbClr val="E4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 name="Freeform 139"/>
            <p:cNvSpPr>
              <a:spLocks/>
            </p:cNvSpPr>
            <p:nvPr/>
          </p:nvSpPr>
          <p:spPr bwMode="auto">
            <a:xfrm flipH="1">
              <a:off x="1596902" y="5116966"/>
              <a:ext cx="1290" cy="0"/>
            </a:xfrm>
            <a:custGeom>
              <a:avLst/>
              <a:gdLst>
                <a:gd name="T0" fmla="*/ 6 w 6"/>
                <a:gd name="T1" fmla="*/ 0 h 2"/>
                <a:gd name="T2" fmla="*/ 6 w 6"/>
                <a:gd name="T3" fmla="*/ 0 h 2"/>
                <a:gd name="T4" fmla="*/ 0 w 6"/>
                <a:gd name="T5" fmla="*/ 2 h 2"/>
                <a:gd name="T6" fmla="*/ 0 w 6"/>
                <a:gd name="T7" fmla="*/ 2 h 2"/>
                <a:gd name="T8" fmla="*/ 6 w 6"/>
                <a:gd name="T9" fmla="*/ 0 h 2"/>
              </a:gdLst>
              <a:ahLst/>
              <a:cxnLst>
                <a:cxn ang="0">
                  <a:pos x="T0" y="T1"/>
                </a:cxn>
                <a:cxn ang="0">
                  <a:pos x="T2" y="T3"/>
                </a:cxn>
                <a:cxn ang="0">
                  <a:pos x="T4" y="T5"/>
                </a:cxn>
                <a:cxn ang="0">
                  <a:pos x="T6" y="T7"/>
                </a:cxn>
                <a:cxn ang="0">
                  <a:pos x="T8" y="T9"/>
                </a:cxn>
              </a:cxnLst>
              <a:rect l="0" t="0" r="r" b="b"/>
              <a:pathLst>
                <a:path w="6" h="2">
                  <a:moveTo>
                    <a:pt x="6" y="0"/>
                  </a:moveTo>
                  <a:lnTo>
                    <a:pt x="6" y="0"/>
                  </a:lnTo>
                  <a:lnTo>
                    <a:pt x="0" y="2"/>
                  </a:lnTo>
                  <a:lnTo>
                    <a:pt x="0" y="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140"/>
            <p:cNvSpPr>
              <a:spLocks/>
            </p:cNvSpPr>
            <p:nvPr/>
          </p:nvSpPr>
          <p:spPr bwMode="auto">
            <a:xfrm flipH="1">
              <a:off x="1373717" y="5042151"/>
              <a:ext cx="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1" y="0"/>
                  </a:lnTo>
                  <a:lnTo>
                    <a:pt x="0" y="0"/>
                  </a:lnTo>
                  <a:lnTo>
                    <a:pt x="1" y="0"/>
                  </a:lnTo>
                  <a:close/>
                </a:path>
              </a:pathLst>
            </a:custGeom>
            <a:solidFill>
              <a:srgbClr val="E4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1" name="Freeform 141"/>
            <p:cNvSpPr>
              <a:spLocks/>
            </p:cNvSpPr>
            <p:nvPr/>
          </p:nvSpPr>
          <p:spPr bwMode="auto">
            <a:xfrm flipH="1">
              <a:off x="1373717" y="5042151"/>
              <a:ext cx="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lnTo>
                    <a:pt x="1" y="0"/>
                  </a:ln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2" name="Freeform 142"/>
            <p:cNvSpPr>
              <a:spLocks/>
            </p:cNvSpPr>
            <p:nvPr/>
          </p:nvSpPr>
          <p:spPr bwMode="auto">
            <a:xfrm flipH="1">
              <a:off x="1612383" y="5120836"/>
              <a:ext cx="183193" cy="29668"/>
            </a:xfrm>
            <a:custGeom>
              <a:avLst/>
              <a:gdLst>
                <a:gd name="T0" fmla="*/ 997 w 997"/>
                <a:gd name="T1" fmla="*/ 0 h 210"/>
                <a:gd name="T2" fmla="*/ 997 w 997"/>
                <a:gd name="T3" fmla="*/ 0 h 210"/>
                <a:gd name="T4" fmla="*/ 891 w 997"/>
                <a:gd name="T5" fmla="*/ 30 h 210"/>
                <a:gd name="T6" fmla="*/ 789 w 997"/>
                <a:gd name="T7" fmla="*/ 58 h 210"/>
                <a:gd name="T8" fmla="*/ 692 w 997"/>
                <a:gd name="T9" fmla="*/ 82 h 210"/>
                <a:gd name="T10" fmla="*/ 598 w 997"/>
                <a:gd name="T11" fmla="*/ 105 h 210"/>
                <a:gd name="T12" fmla="*/ 511 w 997"/>
                <a:gd name="T13" fmla="*/ 124 h 210"/>
                <a:gd name="T14" fmla="*/ 428 w 997"/>
                <a:gd name="T15" fmla="*/ 141 h 210"/>
                <a:gd name="T16" fmla="*/ 353 w 997"/>
                <a:gd name="T17" fmla="*/ 156 h 210"/>
                <a:gd name="T18" fmla="*/ 283 w 997"/>
                <a:gd name="T19" fmla="*/ 169 h 210"/>
                <a:gd name="T20" fmla="*/ 220 w 997"/>
                <a:gd name="T21" fmla="*/ 180 h 210"/>
                <a:gd name="T22" fmla="*/ 163 w 997"/>
                <a:gd name="T23" fmla="*/ 188 h 210"/>
                <a:gd name="T24" fmla="*/ 75 w 997"/>
                <a:gd name="T25" fmla="*/ 201 h 210"/>
                <a:gd name="T26" fmla="*/ 19 w 997"/>
                <a:gd name="T27" fmla="*/ 208 h 210"/>
                <a:gd name="T28" fmla="*/ 0 w 997"/>
                <a:gd name="T29" fmla="*/ 210 h 210"/>
                <a:gd name="T30" fmla="*/ 0 w 997"/>
                <a:gd name="T31" fmla="*/ 210 h 210"/>
                <a:gd name="T32" fmla="*/ 120 w 997"/>
                <a:gd name="T33" fmla="*/ 193 h 210"/>
                <a:gd name="T34" fmla="*/ 242 w 997"/>
                <a:gd name="T35" fmla="*/ 173 h 210"/>
                <a:gd name="T36" fmla="*/ 366 w 997"/>
                <a:gd name="T37" fmla="*/ 150 h 210"/>
                <a:gd name="T38" fmla="*/ 491 w 997"/>
                <a:gd name="T39" fmla="*/ 126 h 210"/>
                <a:gd name="T40" fmla="*/ 618 w 997"/>
                <a:gd name="T41" fmla="*/ 98 h 210"/>
                <a:gd name="T42" fmla="*/ 681 w 997"/>
                <a:gd name="T43" fmla="*/ 83 h 210"/>
                <a:gd name="T44" fmla="*/ 745 w 997"/>
                <a:gd name="T45" fmla="*/ 69 h 210"/>
                <a:gd name="T46" fmla="*/ 808 w 997"/>
                <a:gd name="T47" fmla="*/ 52 h 210"/>
                <a:gd name="T48" fmla="*/ 871 w 997"/>
                <a:gd name="T49" fmla="*/ 35 h 210"/>
                <a:gd name="T50" fmla="*/ 934 w 997"/>
                <a:gd name="T51" fmla="*/ 19 h 210"/>
                <a:gd name="T52" fmla="*/ 997 w 997"/>
                <a:gd name="T5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7" h="210">
                  <a:moveTo>
                    <a:pt x="997" y="0"/>
                  </a:moveTo>
                  <a:lnTo>
                    <a:pt x="997" y="0"/>
                  </a:lnTo>
                  <a:lnTo>
                    <a:pt x="891" y="30"/>
                  </a:lnTo>
                  <a:lnTo>
                    <a:pt x="789" y="58"/>
                  </a:lnTo>
                  <a:lnTo>
                    <a:pt x="692" y="82"/>
                  </a:lnTo>
                  <a:lnTo>
                    <a:pt x="598" y="105"/>
                  </a:lnTo>
                  <a:lnTo>
                    <a:pt x="511" y="124"/>
                  </a:lnTo>
                  <a:lnTo>
                    <a:pt x="428" y="141"/>
                  </a:lnTo>
                  <a:lnTo>
                    <a:pt x="353" y="156"/>
                  </a:lnTo>
                  <a:lnTo>
                    <a:pt x="283" y="169"/>
                  </a:lnTo>
                  <a:lnTo>
                    <a:pt x="220" y="180"/>
                  </a:lnTo>
                  <a:lnTo>
                    <a:pt x="163" y="188"/>
                  </a:lnTo>
                  <a:lnTo>
                    <a:pt x="75" y="201"/>
                  </a:lnTo>
                  <a:lnTo>
                    <a:pt x="19" y="208"/>
                  </a:lnTo>
                  <a:lnTo>
                    <a:pt x="0" y="210"/>
                  </a:lnTo>
                  <a:lnTo>
                    <a:pt x="0" y="210"/>
                  </a:lnTo>
                  <a:lnTo>
                    <a:pt x="120" y="193"/>
                  </a:lnTo>
                  <a:lnTo>
                    <a:pt x="242" y="173"/>
                  </a:lnTo>
                  <a:lnTo>
                    <a:pt x="366" y="150"/>
                  </a:lnTo>
                  <a:lnTo>
                    <a:pt x="491" y="126"/>
                  </a:lnTo>
                  <a:lnTo>
                    <a:pt x="618" y="98"/>
                  </a:lnTo>
                  <a:lnTo>
                    <a:pt x="681" y="83"/>
                  </a:lnTo>
                  <a:lnTo>
                    <a:pt x="745" y="69"/>
                  </a:lnTo>
                  <a:lnTo>
                    <a:pt x="808" y="52"/>
                  </a:lnTo>
                  <a:lnTo>
                    <a:pt x="871" y="35"/>
                  </a:lnTo>
                  <a:lnTo>
                    <a:pt x="934" y="19"/>
                  </a:lnTo>
                  <a:lnTo>
                    <a:pt x="997" y="0"/>
                  </a:lnTo>
                  <a:close/>
                </a:path>
              </a:pathLst>
            </a:custGeom>
            <a:solidFill>
              <a:srgbClr val="E4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3" name="Freeform 143"/>
            <p:cNvSpPr>
              <a:spLocks/>
            </p:cNvSpPr>
            <p:nvPr/>
          </p:nvSpPr>
          <p:spPr bwMode="auto">
            <a:xfrm flipH="1">
              <a:off x="1612383" y="5120836"/>
              <a:ext cx="183193" cy="29668"/>
            </a:xfrm>
            <a:custGeom>
              <a:avLst/>
              <a:gdLst>
                <a:gd name="T0" fmla="*/ 997 w 997"/>
                <a:gd name="T1" fmla="*/ 0 h 210"/>
                <a:gd name="T2" fmla="*/ 997 w 997"/>
                <a:gd name="T3" fmla="*/ 0 h 210"/>
                <a:gd name="T4" fmla="*/ 891 w 997"/>
                <a:gd name="T5" fmla="*/ 30 h 210"/>
                <a:gd name="T6" fmla="*/ 789 w 997"/>
                <a:gd name="T7" fmla="*/ 58 h 210"/>
                <a:gd name="T8" fmla="*/ 692 w 997"/>
                <a:gd name="T9" fmla="*/ 82 h 210"/>
                <a:gd name="T10" fmla="*/ 598 w 997"/>
                <a:gd name="T11" fmla="*/ 105 h 210"/>
                <a:gd name="T12" fmla="*/ 511 w 997"/>
                <a:gd name="T13" fmla="*/ 124 h 210"/>
                <a:gd name="T14" fmla="*/ 428 w 997"/>
                <a:gd name="T15" fmla="*/ 141 h 210"/>
                <a:gd name="T16" fmla="*/ 353 w 997"/>
                <a:gd name="T17" fmla="*/ 156 h 210"/>
                <a:gd name="T18" fmla="*/ 283 w 997"/>
                <a:gd name="T19" fmla="*/ 169 h 210"/>
                <a:gd name="T20" fmla="*/ 220 w 997"/>
                <a:gd name="T21" fmla="*/ 180 h 210"/>
                <a:gd name="T22" fmla="*/ 163 w 997"/>
                <a:gd name="T23" fmla="*/ 188 h 210"/>
                <a:gd name="T24" fmla="*/ 75 w 997"/>
                <a:gd name="T25" fmla="*/ 201 h 210"/>
                <a:gd name="T26" fmla="*/ 19 w 997"/>
                <a:gd name="T27" fmla="*/ 208 h 210"/>
                <a:gd name="T28" fmla="*/ 0 w 997"/>
                <a:gd name="T29" fmla="*/ 210 h 210"/>
                <a:gd name="T30" fmla="*/ 0 w 997"/>
                <a:gd name="T31" fmla="*/ 210 h 210"/>
                <a:gd name="T32" fmla="*/ 120 w 997"/>
                <a:gd name="T33" fmla="*/ 193 h 210"/>
                <a:gd name="T34" fmla="*/ 242 w 997"/>
                <a:gd name="T35" fmla="*/ 173 h 210"/>
                <a:gd name="T36" fmla="*/ 366 w 997"/>
                <a:gd name="T37" fmla="*/ 150 h 210"/>
                <a:gd name="T38" fmla="*/ 491 w 997"/>
                <a:gd name="T39" fmla="*/ 126 h 210"/>
                <a:gd name="T40" fmla="*/ 618 w 997"/>
                <a:gd name="T41" fmla="*/ 98 h 210"/>
                <a:gd name="T42" fmla="*/ 681 w 997"/>
                <a:gd name="T43" fmla="*/ 83 h 210"/>
                <a:gd name="T44" fmla="*/ 745 w 997"/>
                <a:gd name="T45" fmla="*/ 69 h 210"/>
                <a:gd name="T46" fmla="*/ 808 w 997"/>
                <a:gd name="T47" fmla="*/ 52 h 210"/>
                <a:gd name="T48" fmla="*/ 871 w 997"/>
                <a:gd name="T49" fmla="*/ 35 h 210"/>
                <a:gd name="T50" fmla="*/ 934 w 997"/>
                <a:gd name="T51" fmla="*/ 19 h 210"/>
                <a:gd name="T52" fmla="*/ 997 w 997"/>
                <a:gd name="T5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97" h="210">
                  <a:moveTo>
                    <a:pt x="997" y="0"/>
                  </a:moveTo>
                  <a:lnTo>
                    <a:pt x="997" y="0"/>
                  </a:lnTo>
                  <a:lnTo>
                    <a:pt x="891" y="30"/>
                  </a:lnTo>
                  <a:lnTo>
                    <a:pt x="789" y="58"/>
                  </a:lnTo>
                  <a:lnTo>
                    <a:pt x="692" y="82"/>
                  </a:lnTo>
                  <a:lnTo>
                    <a:pt x="598" y="105"/>
                  </a:lnTo>
                  <a:lnTo>
                    <a:pt x="511" y="124"/>
                  </a:lnTo>
                  <a:lnTo>
                    <a:pt x="428" y="141"/>
                  </a:lnTo>
                  <a:lnTo>
                    <a:pt x="353" y="156"/>
                  </a:lnTo>
                  <a:lnTo>
                    <a:pt x="283" y="169"/>
                  </a:lnTo>
                  <a:lnTo>
                    <a:pt x="220" y="180"/>
                  </a:lnTo>
                  <a:lnTo>
                    <a:pt x="163" y="188"/>
                  </a:lnTo>
                  <a:lnTo>
                    <a:pt x="75" y="201"/>
                  </a:lnTo>
                  <a:lnTo>
                    <a:pt x="19" y="208"/>
                  </a:lnTo>
                  <a:lnTo>
                    <a:pt x="0" y="210"/>
                  </a:lnTo>
                  <a:lnTo>
                    <a:pt x="0" y="210"/>
                  </a:lnTo>
                  <a:lnTo>
                    <a:pt x="120" y="193"/>
                  </a:lnTo>
                  <a:lnTo>
                    <a:pt x="242" y="173"/>
                  </a:lnTo>
                  <a:lnTo>
                    <a:pt x="366" y="150"/>
                  </a:lnTo>
                  <a:lnTo>
                    <a:pt x="491" y="126"/>
                  </a:lnTo>
                  <a:lnTo>
                    <a:pt x="618" y="98"/>
                  </a:lnTo>
                  <a:lnTo>
                    <a:pt x="681" y="83"/>
                  </a:lnTo>
                  <a:lnTo>
                    <a:pt x="745" y="69"/>
                  </a:lnTo>
                  <a:lnTo>
                    <a:pt x="808" y="52"/>
                  </a:lnTo>
                  <a:lnTo>
                    <a:pt x="871" y="35"/>
                  </a:lnTo>
                  <a:lnTo>
                    <a:pt x="934" y="19"/>
                  </a:lnTo>
                  <a:lnTo>
                    <a:pt x="9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4" name="Freeform 144"/>
            <p:cNvSpPr>
              <a:spLocks/>
            </p:cNvSpPr>
            <p:nvPr/>
          </p:nvSpPr>
          <p:spPr bwMode="auto">
            <a:xfrm flipH="1">
              <a:off x="1603353" y="5118256"/>
              <a:ext cx="5160" cy="1290"/>
            </a:xfrm>
            <a:custGeom>
              <a:avLst/>
              <a:gdLst>
                <a:gd name="T0" fmla="*/ 24 w 24"/>
                <a:gd name="T1" fmla="*/ 0 h 8"/>
                <a:gd name="T2" fmla="*/ 24 w 24"/>
                <a:gd name="T3" fmla="*/ 0 h 8"/>
                <a:gd name="T4" fmla="*/ 0 w 24"/>
                <a:gd name="T5" fmla="*/ 8 h 8"/>
                <a:gd name="T6" fmla="*/ 0 w 24"/>
                <a:gd name="T7" fmla="*/ 8 h 8"/>
                <a:gd name="T8" fmla="*/ 24 w 24"/>
                <a:gd name="T9" fmla="*/ 0 h 8"/>
              </a:gdLst>
              <a:ahLst/>
              <a:cxnLst>
                <a:cxn ang="0">
                  <a:pos x="T0" y="T1"/>
                </a:cxn>
                <a:cxn ang="0">
                  <a:pos x="T2" y="T3"/>
                </a:cxn>
                <a:cxn ang="0">
                  <a:pos x="T4" y="T5"/>
                </a:cxn>
                <a:cxn ang="0">
                  <a:pos x="T6" y="T7"/>
                </a:cxn>
                <a:cxn ang="0">
                  <a:pos x="T8" y="T9"/>
                </a:cxn>
              </a:cxnLst>
              <a:rect l="0" t="0" r="r" b="b"/>
              <a:pathLst>
                <a:path w="24" h="8">
                  <a:moveTo>
                    <a:pt x="24" y="0"/>
                  </a:moveTo>
                  <a:lnTo>
                    <a:pt x="24" y="0"/>
                  </a:lnTo>
                  <a:lnTo>
                    <a:pt x="0" y="8"/>
                  </a:lnTo>
                  <a:lnTo>
                    <a:pt x="0" y="8"/>
                  </a:lnTo>
                  <a:lnTo>
                    <a:pt x="24" y="0"/>
                  </a:lnTo>
                  <a:close/>
                </a:path>
              </a:pathLst>
            </a:custGeom>
            <a:solidFill>
              <a:srgbClr val="E48F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5" name="Freeform 145"/>
            <p:cNvSpPr>
              <a:spLocks/>
            </p:cNvSpPr>
            <p:nvPr/>
          </p:nvSpPr>
          <p:spPr bwMode="auto">
            <a:xfrm flipH="1">
              <a:off x="1603353" y="5118256"/>
              <a:ext cx="5160" cy="1290"/>
            </a:xfrm>
            <a:custGeom>
              <a:avLst/>
              <a:gdLst>
                <a:gd name="T0" fmla="*/ 24 w 24"/>
                <a:gd name="T1" fmla="*/ 0 h 8"/>
                <a:gd name="T2" fmla="*/ 24 w 24"/>
                <a:gd name="T3" fmla="*/ 0 h 8"/>
                <a:gd name="T4" fmla="*/ 0 w 24"/>
                <a:gd name="T5" fmla="*/ 8 h 8"/>
                <a:gd name="T6" fmla="*/ 0 w 24"/>
                <a:gd name="T7" fmla="*/ 8 h 8"/>
                <a:gd name="T8" fmla="*/ 24 w 24"/>
                <a:gd name="T9" fmla="*/ 0 h 8"/>
              </a:gdLst>
              <a:ahLst/>
              <a:cxnLst>
                <a:cxn ang="0">
                  <a:pos x="T0" y="T1"/>
                </a:cxn>
                <a:cxn ang="0">
                  <a:pos x="T2" y="T3"/>
                </a:cxn>
                <a:cxn ang="0">
                  <a:pos x="T4" y="T5"/>
                </a:cxn>
                <a:cxn ang="0">
                  <a:pos x="T6" y="T7"/>
                </a:cxn>
                <a:cxn ang="0">
                  <a:pos x="T8" y="T9"/>
                </a:cxn>
              </a:cxnLst>
              <a:rect l="0" t="0" r="r" b="b"/>
              <a:pathLst>
                <a:path w="24" h="8">
                  <a:moveTo>
                    <a:pt x="24" y="0"/>
                  </a:moveTo>
                  <a:lnTo>
                    <a:pt x="24" y="0"/>
                  </a:lnTo>
                  <a:lnTo>
                    <a:pt x="0" y="8"/>
                  </a:lnTo>
                  <a:lnTo>
                    <a:pt x="0" y="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6" name="Freeform 146"/>
            <p:cNvSpPr>
              <a:spLocks/>
            </p:cNvSpPr>
            <p:nvPr/>
          </p:nvSpPr>
          <p:spPr bwMode="auto">
            <a:xfrm flipH="1">
              <a:off x="1373717" y="4803516"/>
              <a:ext cx="454112" cy="346988"/>
            </a:xfrm>
            <a:custGeom>
              <a:avLst/>
              <a:gdLst>
                <a:gd name="T0" fmla="*/ 1977 w 2463"/>
                <a:gd name="T1" fmla="*/ 0 h 2428"/>
                <a:gd name="T2" fmla="*/ 2462 w 2463"/>
                <a:gd name="T3" fmla="*/ 1670 h 2428"/>
                <a:gd name="T4" fmla="*/ 2384 w 2463"/>
                <a:gd name="T5" fmla="*/ 1714 h 2428"/>
                <a:gd name="T6" fmla="*/ 2228 w 2463"/>
                <a:gd name="T7" fmla="*/ 1798 h 2428"/>
                <a:gd name="T8" fmla="*/ 2071 w 2463"/>
                <a:gd name="T9" fmla="*/ 1875 h 2428"/>
                <a:gd name="T10" fmla="*/ 1916 w 2463"/>
                <a:gd name="T11" fmla="*/ 1946 h 2428"/>
                <a:gd name="T12" fmla="*/ 1762 w 2463"/>
                <a:gd name="T13" fmla="*/ 2010 h 2428"/>
                <a:gd name="T14" fmla="*/ 1611 w 2463"/>
                <a:gd name="T15" fmla="*/ 2070 h 2428"/>
                <a:gd name="T16" fmla="*/ 1463 w 2463"/>
                <a:gd name="T17" fmla="*/ 2123 h 2428"/>
                <a:gd name="T18" fmla="*/ 1321 w 2463"/>
                <a:gd name="T19" fmla="*/ 2171 h 2428"/>
                <a:gd name="T20" fmla="*/ 1250 w 2463"/>
                <a:gd name="T21" fmla="*/ 2193 h 2428"/>
                <a:gd name="T22" fmla="*/ 1244 w 2463"/>
                <a:gd name="T23" fmla="*/ 2195 h 2428"/>
                <a:gd name="T24" fmla="*/ 1213 w 2463"/>
                <a:gd name="T25" fmla="*/ 2204 h 2428"/>
                <a:gd name="T26" fmla="*/ 1189 w 2463"/>
                <a:gd name="T27" fmla="*/ 2212 h 2428"/>
                <a:gd name="T28" fmla="*/ 1167 w 2463"/>
                <a:gd name="T29" fmla="*/ 2218 h 2428"/>
                <a:gd name="T30" fmla="*/ 1041 w 2463"/>
                <a:gd name="T31" fmla="*/ 2253 h 2428"/>
                <a:gd name="T32" fmla="*/ 915 w 2463"/>
                <a:gd name="T33" fmla="*/ 2287 h 2428"/>
                <a:gd name="T34" fmla="*/ 788 w 2463"/>
                <a:gd name="T35" fmla="*/ 2316 h 2428"/>
                <a:gd name="T36" fmla="*/ 536 w 2463"/>
                <a:gd name="T37" fmla="*/ 2368 h 2428"/>
                <a:gd name="T38" fmla="*/ 290 w 2463"/>
                <a:gd name="T39" fmla="*/ 2411 h 2428"/>
                <a:gd name="T40" fmla="*/ 170 w 2463"/>
                <a:gd name="T41" fmla="*/ 2428 h 2428"/>
                <a:gd name="T42" fmla="*/ 0 w 2463"/>
                <a:gd name="T43" fmla="*/ 698 h 2428"/>
                <a:gd name="T44" fmla="*/ 156 w 2463"/>
                <a:gd name="T45" fmla="*/ 674 h 2428"/>
                <a:gd name="T46" fmla="*/ 307 w 2463"/>
                <a:gd name="T47" fmla="*/ 647 h 2428"/>
                <a:gd name="T48" fmla="*/ 456 w 2463"/>
                <a:gd name="T49" fmla="*/ 616 h 2428"/>
                <a:gd name="T50" fmla="*/ 602 w 2463"/>
                <a:gd name="T51" fmla="*/ 583 h 2428"/>
                <a:gd name="T52" fmla="*/ 742 w 2463"/>
                <a:gd name="T53" fmla="*/ 548 h 2428"/>
                <a:gd name="T54" fmla="*/ 879 w 2463"/>
                <a:gd name="T55" fmla="*/ 509 h 2428"/>
                <a:gd name="T56" fmla="*/ 1011 w 2463"/>
                <a:gd name="T57" fmla="*/ 468 h 2428"/>
                <a:gd name="T58" fmla="*/ 1139 w 2463"/>
                <a:gd name="T59" fmla="*/ 426 h 2428"/>
                <a:gd name="T60" fmla="*/ 1262 w 2463"/>
                <a:gd name="T61" fmla="*/ 380 h 2428"/>
                <a:gd name="T62" fmla="*/ 1380 w 2463"/>
                <a:gd name="T63" fmla="*/ 332 h 2428"/>
                <a:gd name="T64" fmla="*/ 1494 w 2463"/>
                <a:gd name="T65" fmla="*/ 282 h 2428"/>
                <a:gd name="T66" fmla="*/ 1602 w 2463"/>
                <a:gd name="T67" fmla="*/ 230 h 2428"/>
                <a:gd name="T68" fmla="*/ 1704 w 2463"/>
                <a:gd name="T69" fmla="*/ 176 h 2428"/>
                <a:gd name="T70" fmla="*/ 1800 w 2463"/>
                <a:gd name="T71" fmla="*/ 119 h 2428"/>
                <a:gd name="T72" fmla="*/ 1892 w 2463"/>
                <a:gd name="T73" fmla="*/ 61 h 2428"/>
                <a:gd name="T74" fmla="*/ 1977 w 2463"/>
                <a:gd name="T75" fmla="*/ 0 h 2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63" h="2428">
                  <a:moveTo>
                    <a:pt x="1977" y="0"/>
                  </a:moveTo>
                  <a:lnTo>
                    <a:pt x="1977" y="0"/>
                  </a:lnTo>
                  <a:lnTo>
                    <a:pt x="2463" y="1670"/>
                  </a:lnTo>
                  <a:lnTo>
                    <a:pt x="2462" y="1670"/>
                  </a:lnTo>
                  <a:lnTo>
                    <a:pt x="2462" y="1670"/>
                  </a:lnTo>
                  <a:lnTo>
                    <a:pt x="2384" y="1714"/>
                  </a:lnTo>
                  <a:lnTo>
                    <a:pt x="2306" y="1757"/>
                  </a:lnTo>
                  <a:lnTo>
                    <a:pt x="2228" y="1798"/>
                  </a:lnTo>
                  <a:lnTo>
                    <a:pt x="2149" y="1837"/>
                  </a:lnTo>
                  <a:lnTo>
                    <a:pt x="2071" y="1875"/>
                  </a:lnTo>
                  <a:lnTo>
                    <a:pt x="1993" y="1911"/>
                  </a:lnTo>
                  <a:lnTo>
                    <a:pt x="1916" y="1946"/>
                  </a:lnTo>
                  <a:lnTo>
                    <a:pt x="1839" y="1979"/>
                  </a:lnTo>
                  <a:lnTo>
                    <a:pt x="1762" y="2010"/>
                  </a:lnTo>
                  <a:lnTo>
                    <a:pt x="1686" y="2041"/>
                  </a:lnTo>
                  <a:lnTo>
                    <a:pt x="1611" y="2070"/>
                  </a:lnTo>
                  <a:lnTo>
                    <a:pt x="1537" y="2097"/>
                  </a:lnTo>
                  <a:lnTo>
                    <a:pt x="1463" y="2123"/>
                  </a:lnTo>
                  <a:lnTo>
                    <a:pt x="1392" y="2147"/>
                  </a:lnTo>
                  <a:lnTo>
                    <a:pt x="1321" y="2171"/>
                  </a:lnTo>
                  <a:lnTo>
                    <a:pt x="1250" y="2193"/>
                  </a:lnTo>
                  <a:lnTo>
                    <a:pt x="1250" y="2193"/>
                  </a:lnTo>
                  <a:lnTo>
                    <a:pt x="1244" y="2195"/>
                  </a:lnTo>
                  <a:lnTo>
                    <a:pt x="1244" y="2195"/>
                  </a:lnTo>
                  <a:lnTo>
                    <a:pt x="1213" y="2204"/>
                  </a:lnTo>
                  <a:lnTo>
                    <a:pt x="1213" y="2204"/>
                  </a:lnTo>
                  <a:lnTo>
                    <a:pt x="1189" y="2212"/>
                  </a:lnTo>
                  <a:lnTo>
                    <a:pt x="1189" y="2212"/>
                  </a:lnTo>
                  <a:lnTo>
                    <a:pt x="1167" y="2218"/>
                  </a:lnTo>
                  <a:lnTo>
                    <a:pt x="1167" y="2218"/>
                  </a:lnTo>
                  <a:lnTo>
                    <a:pt x="1104" y="2237"/>
                  </a:lnTo>
                  <a:lnTo>
                    <a:pt x="1041" y="2253"/>
                  </a:lnTo>
                  <a:lnTo>
                    <a:pt x="978" y="2270"/>
                  </a:lnTo>
                  <a:lnTo>
                    <a:pt x="915" y="2287"/>
                  </a:lnTo>
                  <a:lnTo>
                    <a:pt x="851" y="2301"/>
                  </a:lnTo>
                  <a:lnTo>
                    <a:pt x="788" y="2316"/>
                  </a:lnTo>
                  <a:lnTo>
                    <a:pt x="661" y="2344"/>
                  </a:lnTo>
                  <a:lnTo>
                    <a:pt x="536" y="2368"/>
                  </a:lnTo>
                  <a:lnTo>
                    <a:pt x="412" y="2391"/>
                  </a:lnTo>
                  <a:lnTo>
                    <a:pt x="290" y="2411"/>
                  </a:lnTo>
                  <a:lnTo>
                    <a:pt x="170" y="2428"/>
                  </a:lnTo>
                  <a:lnTo>
                    <a:pt x="170" y="2428"/>
                  </a:lnTo>
                  <a:lnTo>
                    <a:pt x="0" y="698"/>
                  </a:lnTo>
                  <a:lnTo>
                    <a:pt x="0" y="698"/>
                  </a:lnTo>
                  <a:lnTo>
                    <a:pt x="78" y="686"/>
                  </a:lnTo>
                  <a:lnTo>
                    <a:pt x="156" y="674"/>
                  </a:lnTo>
                  <a:lnTo>
                    <a:pt x="233" y="660"/>
                  </a:lnTo>
                  <a:lnTo>
                    <a:pt x="307" y="647"/>
                  </a:lnTo>
                  <a:lnTo>
                    <a:pt x="382" y="631"/>
                  </a:lnTo>
                  <a:lnTo>
                    <a:pt x="456" y="616"/>
                  </a:lnTo>
                  <a:lnTo>
                    <a:pt x="529" y="600"/>
                  </a:lnTo>
                  <a:lnTo>
                    <a:pt x="602" y="583"/>
                  </a:lnTo>
                  <a:lnTo>
                    <a:pt x="672" y="565"/>
                  </a:lnTo>
                  <a:lnTo>
                    <a:pt x="742" y="548"/>
                  </a:lnTo>
                  <a:lnTo>
                    <a:pt x="811" y="529"/>
                  </a:lnTo>
                  <a:lnTo>
                    <a:pt x="879" y="509"/>
                  </a:lnTo>
                  <a:lnTo>
                    <a:pt x="946" y="489"/>
                  </a:lnTo>
                  <a:lnTo>
                    <a:pt x="1011" y="468"/>
                  </a:lnTo>
                  <a:lnTo>
                    <a:pt x="1076" y="447"/>
                  </a:lnTo>
                  <a:lnTo>
                    <a:pt x="1139" y="426"/>
                  </a:lnTo>
                  <a:lnTo>
                    <a:pt x="1201" y="403"/>
                  </a:lnTo>
                  <a:lnTo>
                    <a:pt x="1262" y="380"/>
                  </a:lnTo>
                  <a:lnTo>
                    <a:pt x="1322" y="356"/>
                  </a:lnTo>
                  <a:lnTo>
                    <a:pt x="1380" y="332"/>
                  </a:lnTo>
                  <a:lnTo>
                    <a:pt x="1437" y="307"/>
                  </a:lnTo>
                  <a:lnTo>
                    <a:pt x="1494" y="282"/>
                  </a:lnTo>
                  <a:lnTo>
                    <a:pt x="1548" y="256"/>
                  </a:lnTo>
                  <a:lnTo>
                    <a:pt x="1602" y="230"/>
                  </a:lnTo>
                  <a:lnTo>
                    <a:pt x="1654" y="203"/>
                  </a:lnTo>
                  <a:lnTo>
                    <a:pt x="1704" y="176"/>
                  </a:lnTo>
                  <a:lnTo>
                    <a:pt x="1754" y="147"/>
                  </a:lnTo>
                  <a:lnTo>
                    <a:pt x="1800" y="119"/>
                  </a:lnTo>
                  <a:lnTo>
                    <a:pt x="1847" y="90"/>
                  </a:lnTo>
                  <a:lnTo>
                    <a:pt x="1892" y="61"/>
                  </a:lnTo>
                  <a:lnTo>
                    <a:pt x="1935" y="31"/>
                  </a:lnTo>
                  <a:lnTo>
                    <a:pt x="1977" y="0"/>
                  </a:lnTo>
                  <a:lnTo>
                    <a:pt x="1977" y="0"/>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147"/>
            <p:cNvSpPr>
              <a:spLocks/>
            </p:cNvSpPr>
            <p:nvPr/>
          </p:nvSpPr>
          <p:spPr bwMode="auto">
            <a:xfrm flipH="1">
              <a:off x="1634315" y="4122440"/>
              <a:ext cx="285110" cy="288941"/>
            </a:xfrm>
            <a:custGeom>
              <a:avLst/>
              <a:gdLst>
                <a:gd name="T0" fmla="*/ 0 w 1543"/>
                <a:gd name="T1" fmla="*/ 360 h 2018"/>
                <a:gd name="T2" fmla="*/ 0 w 1543"/>
                <a:gd name="T3" fmla="*/ 360 h 2018"/>
                <a:gd name="T4" fmla="*/ 83 w 1543"/>
                <a:gd name="T5" fmla="*/ 347 h 2018"/>
                <a:gd name="T6" fmla="*/ 166 w 1543"/>
                <a:gd name="T7" fmla="*/ 334 h 2018"/>
                <a:gd name="T8" fmla="*/ 246 w 1543"/>
                <a:gd name="T9" fmla="*/ 318 h 2018"/>
                <a:gd name="T10" fmla="*/ 325 w 1543"/>
                <a:gd name="T11" fmla="*/ 300 h 2018"/>
                <a:gd name="T12" fmla="*/ 402 w 1543"/>
                <a:gd name="T13" fmla="*/ 282 h 2018"/>
                <a:gd name="T14" fmla="*/ 477 w 1543"/>
                <a:gd name="T15" fmla="*/ 262 h 2018"/>
                <a:gd name="T16" fmla="*/ 549 w 1543"/>
                <a:gd name="T17" fmla="*/ 241 h 2018"/>
                <a:gd name="T18" fmla="*/ 619 w 1543"/>
                <a:gd name="T19" fmla="*/ 219 h 2018"/>
                <a:gd name="T20" fmla="*/ 688 w 1543"/>
                <a:gd name="T21" fmla="*/ 195 h 2018"/>
                <a:gd name="T22" fmla="*/ 753 w 1543"/>
                <a:gd name="T23" fmla="*/ 171 h 2018"/>
                <a:gd name="T24" fmla="*/ 817 w 1543"/>
                <a:gd name="T25" fmla="*/ 145 h 2018"/>
                <a:gd name="T26" fmla="*/ 877 w 1543"/>
                <a:gd name="T27" fmla="*/ 118 h 2018"/>
                <a:gd name="T28" fmla="*/ 935 w 1543"/>
                <a:gd name="T29" fmla="*/ 90 h 2018"/>
                <a:gd name="T30" fmla="*/ 990 w 1543"/>
                <a:gd name="T31" fmla="*/ 61 h 2018"/>
                <a:gd name="T32" fmla="*/ 1043 w 1543"/>
                <a:gd name="T33" fmla="*/ 30 h 2018"/>
                <a:gd name="T34" fmla="*/ 1093 w 1543"/>
                <a:gd name="T35" fmla="*/ 0 h 2018"/>
                <a:gd name="T36" fmla="*/ 1093 w 1543"/>
                <a:gd name="T37" fmla="*/ 0 h 2018"/>
                <a:gd name="T38" fmla="*/ 1543 w 1543"/>
                <a:gd name="T39" fmla="*/ 1550 h 2018"/>
                <a:gd name="T40" fmla="*/ 1543 w 1543"/>
                <a:gd name="T41" fmla="*/ 1550 h 2018"/>
                <a:gd name="T42" fmla="*/ 1513 w 1543"/>
                <a:gd name="T43" fmla="*/ 1569 h 2018"/>
                <a:gd name="T44" fmla="*/ 1482 w 1543"/>
                <a:gd name="T45" fmla="*/ 1590 h 2018"/>
                <a:gd name="T46" fmla="*/ 1450 w 1543"/>
                <a:gd name="T47" fmla="*/ 1609 h 2018"/>
                <a:gd name="T48" fmla="*/ 1417 w 1543"/>
                <a:gd name="T49" fmla="*/ 1629 h 2018"/>
                <a:gd name="T50" fmla="*/ 1383 w 1543"/>
                <a:gd name="T51" fmla="*/ 1647 h 2018"/>
                <a:gd name="T52" fmla="*/ 1348 w 1543"/>
                <a:gd name="T53" fmla="*/ 1666 h 2018"/>
                <a:gd name="T54" fmla="*/ 1313 w 1543"/>
                <a:gd name="T55" fmla="*/ 1685 h 2018"/>
                <a:gd name="T56" fmla="*/ 1275 w 1543"/>
                <a:gd name="T57" fmla="*/ 1703 h 2018"/>
                <a:gd name="T58" fmla="*/ 1238 w 1543"/>
                <a:gd name="T59" fmla="*/ 1720 h 2018"/>
                <a:gd name="T60" fmla="*/ 1199 w 1543"/>
                <a:gd name="T61" fmla="*/ 1738 h 2018"/>
                <a:gd name="T62" fmla="*/ 1160 w 1543"/>
                <a:gd name="T63" fmla="*/ 1755 h 2018"/>
                <a:gd name="T64" fmla="*/ 1119 w 1543"/>
                <a:gd name="T65" fmla="*/ 1771 h 2018"/>
                <a:gd name="T66" fmla="*/ 1079 w 1543"/>
                <a:gd name="T67" fmla="*/ 1788 h 2018"/>
                <a:gd name="T68" fmla="*/ 1037 w 1543"/>
                <a:gd name="T69" fmla="*/ 1804 h 2018"/>
                <a:gd name="T70" fmla="*/ 995 w 1543"/>
                <a:gd name="T71" fmla="*/ 1819 h 2018"/>
                <a:gd name="T72" fmla="*/ 951 w 1543"/>
                <a:gd name="T73" fmla="*/ 1835 h 2018"/>
                <a:gd name="T74" fmla="*/ 861 w 1543"/>
                <a:gd name="T75" fmla="*/ 1863 h 2018"/>
                <a:gd name="T76" fmla="*/ 770 w 1543"/>
                <a:gd name="T77" fmla="*/ 1891 h 2018"/>
                <a:gd name="T78" fmla="*/ 674 w 1543"/>
                <a:gd name="T79" fmla="*/ 1916 h 2018"/>
                <a:gd name="T80" fmla="*/ 577 w 1543"/>
                <a:gd name="T81" fmla="*/ 1940 h 2018"/>
                <a:gd name="T82" fmla="*/ 477 w 1543"/>
                <a:gd name="T83" fmla="*/ 1963 h 2018"/>
                <a:gd name="T84" fmla="*/ 374 w 1543"/>
                <a:gd name="T85" fmla="*/ 1983 h 2018"/>
                <a:gd name="T86" fmla="*/ 269 w 1543"/>
                <a:gd name="T87" fmla="*/ 2002 h 2018"/>
                <a:gd name="T88" fmla="*/ 162 w 1543"/>
                <a:gd name="T89" fmla="*/ 2018 h 2018"/>
                <a:gd name="T90" fmla="*/ 162 w 1543"/>
                <a:gd name="T91" fmla="*/ 2018 h 2018"/>
                <a:gd name="T92" fmla="*/ 0 w 1543"/>
                <a:gd name="T93" fmla="*/ 360 h 2018"/>
                <a:gd name="T94" fmla="*/ 0 w 1543"/>
                <a:gd name="T95" fmla="*/ 360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43" h="2018">
                  <a:moveTo>
                    <a:pt x="0" y="360"/>
                  </a:moveTo>
                  <a:lnTo>
                    <a:pt x="0" y="360"/>
                  </a:lnTo>
                  <a:lnTo>
                    <a:pt x="83" y="347"/>
                  </a:lnTo>
                  <a:lnTo>
                    <a:pt x="166" y="334"/>
                  </a:lnTo>
                  <a:lnTo>
                    <a:pt x="246" y="318"/>
                  </a:lnTo>
                  <a:lnTo>
                    <a:pt x="325" y="300"/>
                  </a:lnTo>
                  <a:lnTo>
                    <a:pt x="402" y="282"/>
                  </a:lnTo>
                  <a:lnTo>
                    <a:pt x="477" y="262"/>
                  </a:lnTo>
                  <a:lnTo>
                    <a:pt x="549" y="241"/>
                  </a:lnTo>
                  <a:lnTo>
                    <a:pt x="619" y="219"/>
                  </a:lnTo>
                  <a:lnTo>
                    <a:pt x="688" y="195"/>
                  </a:lnTo>
                  <a:lnTo>
                    <a:pt x="753" y="171"/>
                  </a:lnTo>
                  <a:lnTo>
                    <a:pt x="817" y="145"/>
                  </a:lnTo>
                  <a:lnTo>
                    <a:pt x="877" y="118"/>
                  </a:lnTo>
                  <a:lnTo>
                    <a:pt x="935" y="90"/>
                  </a:lnTo>
                  <a:lnTo>
                    <a:pt x="990" y="61"/>
                  </a:lnTo>
                  <a:lnTo>
                    <a:pt x="1043" y="30"/>
                  </a:lnTo>
                  <a:lnTo>
                    <a:pt x="1093" y="0"/>
                  </a:lnTo>
                  <a:lnTo>
                    <a:pt x="1093" y="0"/>
                  </a:lnTo>
                  <a:lnTo>
                    <a:pt x="1543" y="1550"/>
                  </a:lnTo>
                  <a:lnTo>
                    <a:pt x="1543" y="1550"/>
                  </a:lnTo>
                  <a:lnTo>
                    <a:pt x="1513" y="1569"/>
                  </a:lnTo>
                  <a:lnTo>
                    <a:pt x="1482" y="1590"/>
                  </a:lnTo>
                  <a:lnTo>
                    <a:pt x="1450" y="1609"/>
                  </a:lnTo>
                  <a:lnTo>
                    <a:pt x="1417" y="1629"/>
                  </a:lnTo>
                  <a:lnTo>
                    <a:pt x="1383" y="1647"/>
                  </a:lnTo>
                  <a:lnTo>
                    <a:pt x="1348" y="1666"/>
                  </a:lnTo>
                  <a:lnTo>
                    <a:pt x="1313" y="1685"/>
                  </a:lnTo>
                  <a:lnTo>
                    <a:pt x="1275" y="1703"/>
                  </a:lnTo>
                  <a:lnTo>
                    <a:pt x="1238" y="1720"/>
                  </a:lnTo>
                  <a:lnTo>
                    <a:pt x="1199" y="1738"/>
                  </a:lnTo>
                  <a:lnTo>
                    <a:pt x="1160" y="1755"/>
                  </a:lnTo>
                  <a:lnTo>
                    <a:pt x="1119" y="1771"/>
                  </a:lnTo>
                  <a:lnTo>
                    <a:pt x="1079" y="1788"/>
                  </a:lnTo>
                  <a:lnTo>
                    <a:pt x="1037" y="1804"/>
                  </a:lnTo>
                  <a:lnTo>
                    <a:pt x="995" y="1819"/>
                  </a:lnTo>
                  <a:lnTo>
                    <a:pt x="951" y="1835"/>
                  </a:lnTo>
                  <a:lnTo>
                    <a:pt x="861" y="1863"/>
                  </a:lnTo>
                  <a:lnTo>
                    <a:pt x="770" y="1891"/>
                  </a:lnTo>
                  <a:lnTo>
                    <a:pt x="674" y="1916"/>
                  </a:lnTo>
                  <a:lnTo>
                    <a:pt x="577" y="1940"/>
                  </a:lnTo>
                  <a:lnTo>
                    <a:pt x="477" y="1963"/>
                  </a:lnTo>
                  <a:lnTo>
                    <a:pt x="374" y="1983"/>
                  </a:lnTo>
                  <a:lnTo>
                    <a:pt x="269" y="2002"/>
                  </a:lnTo>
                  <a:lnTo>
                    <a:pt x="162" y="2018"/>
                  </a:lnTo>
                  <a:lnTo>
                    <a:pt x="162" y="2018"/>
                  </a:lnTo>
                  <a:lnTo>
                    <a:pt x="0" y="360"/>
                  </a:lnTo>
                  <a:lnTo>
                    <a:pt x="0" y="360"/>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8" name="Freeform 148"/>
            <p:cNvSpPr>
              <a:spLocks/>
            </p:cNvSpPr>
            <p:nvPr/>
          </p:nvSpPr>
          <p:spPr bwMode="auto">
            <a:xfrm flipH="1">
              <a:off x="1462733" y="4579071"/>
              <a:ext cx="394767" cy="323770"/>
            </a:xfrm>
            <a:custGeom>
              <a:avLst/>
              <a:gdLst>
                <a:gd name="T0" fmla="*/ 1687 w 2141"/>
                <a:gd name="T1" fmla="*/ 0 h 2257"/>
                <a:gd name="T2" fmla="*/ 2141 w 2141"/>
                <a:gd name="T3" fmla="*/ 1559 h 2257"/>
                <a:gd name="T4" fmla="*/ 2056 w 2141"/>
                <a:gd name="T5" fmla="*/ 1620 h 2257"/>
                <a:gd name="T6" fmla="*/ 1964 w 2141"/>
                <a:gd name="T7" fmla="*/ 1678 h 2257"/>
                <a:gd name="T8" fmla="*/ 1868 w 2141"/>
                <a:gd name="T9" fmla="*/ 1735 h 2257"/>
                <a:gd name="T10" fmla="*/ 1766 w 2141"/>
                <a:gd name="T11" fmla="*/ 1789 h 2257"/>
                <a:gd name="T12" fmla="*/ 1658 w 2141"/>
                <a:gd name="T13" fmla="*/ 1841 h 2257"/>
                <a:gd name="T14" fmla="*/ 1544 w 2141"/>
                <a:gd name="T15" fmla="*/ 1891 h 2257"/>
                <a:gd name="T16" fmla="*/ 1426 w 2141"/>
                <a:gd name="T17" fmla="*/ 1939 h 2257"/>
                <a:gd name="T18" fmla="*/ 1303 w 2141"/>
                <a:gd name="T19" fmla="*/ 1985 h 2257"/>
                <a:gd name="T20" fmla="*/ 1175 w 2141"/>
                <a:gd name="T21" fmla="*/ 2027 h 2257"/>
                <a:gd name="T22" fmla="*/ 1043 w 2141"/>
                <a:gd name="T23" fmla="*/ 2068 h 2257"/>
                <a:gd name="T24" fmla="*/ 906 w 2141"/>
                <a:gd name="T25" fmla="*/ 2107 h 2257"/>
                <a:gd name="T26" fmla="*/ 766 w 2141"/>
                <a:gd name="T27" fmla="*/ 2142 h 2257"/>
                <a:gd name="T28" fmla="*/ 620 w 2141"/>
                <a:gd name="T29" fmla="*/ 2175 h 2257"/>
                <a:gd name="T30" fmla="*/ 471 w 2141"/>
                <a:gd name="T31" fmla="*/ 2206 h 2257"/>
                <a:gd name="T32" fmla="*/ 320 w 2141"/>
                <a:gd name="T33" fmla="*/ 2233 h 2257"/>
                <a:gd name="T34" fmla="*/ 164 w 2141"/>
                <a:gd name="T35" fmla="*/ 2257 h 2257"/>
                <a:gd name="T36" fmla="*/ 0 w 2141"/>
                <a:gd name="T37" fmla="*/ 590 h 2257"/>
                <a:gd name="T38" fmla="*/ 67 w 2141"/>
                <a:gd name="T39" fmla="*/ 580 h 2257"/>
                <a:gd name="T40" fmla="*/ 198 w 2141"/>
                <a:gd name="T41" fmla="*/ 558 h 2257"/>
                <a:gd name="T42" fmla="*/ 326 w 2141"/>
                <a:gd name="T43" fmla="*/ 534 h 2257"/>
                <a:gd name="T44" fmla="*/ 451 w 2141"/>
                <a:gd name="T45" fmla="*/ 507 h 2257"/>
                <a:gd name="T46" fmla="*/ 572 w 2141"/>
                <a:gd name="T47" fmla="*/ 478 h 2257"/>
                <a:gd name="T48" fmla="*/ 691 w 2141"/>
                <a:gd name="T49" fmla="*/ 447 h 2257"/>
                <a:gd name="T50" fmla="*/ 805 w 2141"/>
                <a:gd name="T51" fmla="*/ 413 h 2257"/>
                <a:gd name="T52" fmla="*/ 916 w 2141"/>
                <a:gd name="T53" fmla="*/ 378 h 2257"/>
                <a:gd name="T54" fmla="*/ 1023 w 2141"/>
                <a:gd name="T55" fmla="*/ 340 h 2257"/>
                <a:gd name="T56" fmla="*/ 1126 w 2141"/>
                <a:gd name="T57" fmla="*/ 301 h 2257"/>
                <a:gd name="T58" fmla="*/ 1225 w 2141"/>
                <a:gd name="T59" fmla="*/ 259 h 2257"/>
                <a:gd name="T60" fmla="*/ 1320 w 2141"/>
                <a:gd name="T61" fmla="*/ 215 h 2257"/>
                <a:gd name="T62" fmla="*/ 1409 w 2141"/>
                <a:gd name="T63" fmla="*/ 171 h 2257"/>
                <a:gd name="T64" fmla="*/ 1494 w 2141"/>
                <a:gd name="T65" fmla="*/ 124 h 2257"/>
                <a:gd name="T66" fmla="*/ 1575 w 2141"/>
                <a:gd name="T67" fmla="*/ 76 h 2257"/>
                <a:gd name="T68" fmla="*/ 1650 w 2141"/>
                <a:gd name="T69" fmla="*/ 25 h 2257"/>
                <a:gd name="T70" fmla="*/ 1687 w 2141"/>
                <a:gd name="T71" fmla="*/ 0 h 2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1" h="2257">
                  <a:moveTo>
                    <a:pt x="1687" y="0"/>
                  </a:moveTo>
                  <a:lnTo>
                    <a:pt x="1687" y="0"/>
                  </a:lnTo>
                  <a:lnTo>
                    <a:pt x="2141" y="1559"/>
                  </a:lnTo>
                  <a:lnTo>
                    <a:pt x="2141" y="1559"/>
                  </a:lnTo>
                  <a:lnTo>
                    <a:pt x="2099" y="1590"/>
                  </a:lnTo>
                  <a:lnTo>
                    <a:pt x="2056" y="1620"/>
                  </a:lnTo>
                  <a:lnTo>
                    <a:pt x="2011" y="1649"/>
                  </a:lnTo>
                  <a:lnTo>
                    <a:pt x="1964" y="1678"/>
                  </a:lnTo>
                  <a:lnTo>
                    <a:pt x="1918" y="1706"/>
                  </a:lnTo>
                  <a:lnTo>
                    <a:pt x="1868" y="1735"/>
                  </a:lnTo>
                  <a:lnTo>
                    <a:pt x="1818" y="1762"/>
                  </a:lnTo>
                  <a:lnTo>
                    <a:pt x="1766" y="1789"/>
                  </a:lnTo>
                  <a:lnTo>
                    <a:pt x="1712" y="1815"/>
                  </a:lnTo>
                  <a:lnTo>
                    <a:pt x="1658" y="1841"/>
                  </a:lnTo>
                  <a:lnTo>
                    <a:pt x="1601" y="1866"/>
                  </a:lnTo>
                  <a:lnTo>
                    <a:pt x="1544" y="1891"/>
                  </a:lnTo>
                  <a:lnTo>
                    <a:pt x="1486" y="1915"/>
                  </a:lnTo>
                  <a:lnTo>
                    <a:pt x="1426" y="1939"/>
                  </a:lnTo>
                  <a:lnTo>
                    <a:pt x="1365" y="1962"/>
                  </a:lnTo>
                  <a:lnTo>
                    <a:pt x="1303" y="1985"/>
                  </a:lnTo>
                  <a:lnTo>
                    <a:pt x="1240" y="2006"/>
                  </a:lnTo>
                  <a:lnTo>
                    <a:pt x="1175" y="2027"/>
                  </a:lnTo>
                  <a:lnTo>
                    <a:pt x="1110" y="2048"/>
                  </a:lnTo>
                  <a:lnTo>
                    <a:pt x="1043" y="2068"/>
                  </a:lnTo>
                  <a:lnTo>
                    <a:pt x="975" y="2088"/>
                  </a:lnTo>
                  <a:lnTo>
                    <a:pt x="906" y="2107"/>
                  </a:lnTo>
                  <a:lnTo>
                    <a:pt x="836" y="2124"/>
                  </a:lnTo>
                  <a:lnTo>
                    <a:pt x="766" y="2142"/>
                  </a:lnTo>
                  <a:lnTo>
                    <a:pt x="693" y="2159"/>
                  </a:lnTo>
                  <a:lnTo>
                    <a:pt x="620" y="2175"/>
                  </a:lnTo>
                  <a:lnTo>
                    <a:pt x="546" y="2190"/>
                  </a:lnTo>
                  <a:lnTo>
                    <a:pt x="471" y="2206"/>
                  </a:lnTo>
                  <a:lnTo>
                    <a:pt x="397" y="2219"/>
                  </a:lnTo>
                  <a:lnTo>
                    <a:pt x="320" y="2233"/>
                  </a:lnTo>
                  <a:lnTo>
                    <a:pt x="242" y="2245"/>
                  </a:lnTo>
                  <a:lnTo>
                    <a:pt x="164" y="2257"/>
                  </a:lnTo>
                  <a:lnTo>
                    <a:pt x="164" y="2257"/>
                  </a:lnTo>
                  <a:lnTo>
                    <a:pt x="0" y="590"/>
                  </a:lnTo>
                  <a:lnTo>
                    <a:pt x="0" y="590"/>
                  </a:lnTo>
                  <a:lnTo>
                    <a:pt x="67" y="580"/>
                  </a:lnTo>
                  <a:lnTo>
                    <a:pt x="132" y="570"/>
                  </a:lnTo>
                  <a:lnTo>
                    <a:pt x="198" y="558"/>
                  </a:lnTo>
                  <a:lnTo>
                    <a:pt x="262" y="547"/>
                  </a:lnTo>
                  <a:lnTo>
                    <a:pt x="326" y="534"/>
                  </a:lnTo>
                  <a:lnTo>
                    <a:pt x="388" y="521"/>
                  </a:lnTo>
                  <a:lnTo>
                    <a:pt x="451" y="507"/>
                  </a:lnTo>
                  <a:lnTo>
                    <a:pt x="512" y="494"/>
                  </a:lnTo>
                  <a:lnTo>
                    <a:pt x="572" y="478"/>
                  </a:lnTo>
                  <a:lnTo>
                    <a:pt x="631" y="463"/>
                  </a:lnTo>
                  <a:lnTo>
                    <a:pt x="691" y="447"/>
                  </a:lnTo>
                  <a:lnTo>
                    <a:pt x="748" y="430"/>
                  </a:lnTo>
                  <a:lnTo>
                    <a:pt x="805" y="413"/>
                  </a:lnTo>
                  <a:lnTo>
                    <a:pt x="861" y="396"/>
                  </a:lnTo>
                  <a:lnTo>
                    <a:pt x="916" y="378"/>
                  </a:lnTo>
                  <a:lnTo>
                    <a:pt x="970" y="359"/>
                  </a:lnTo>
                  <a:lnTo>
                    <a:pt x="1023" y="340"/>
                  </a:lnTo>
                  <a:lnTo>
                    <a:pt x="1075" y="321"/>
                  </a:lnTo>
                  <a:lnTo>
                    <a:pt x="1126" y="301"/>
                  </a:lnTo>
                  <a:lnTo>
                    <a:pt x="1176" y="280"/>
                  </a:lnTo>
                  <a:lnTo>
                    <a:pt x="1225" y="259"/>
                  </a:lnTo>
                  <a:lnTo>
                    <a:pt x="1273" y="237"/>
                  </a:lnTo>
                  <a:lnTo>
                    <a:pt x="1320" y="215"/>
                  </a:lnTo>
                  <a:lnTo>
                    <a:pt x="1365" y="194"/>
                  </a:lnTo>
                  <a:lnTo>
                    <a:pt x="1409" y="171"/>
                  </a:lnTo>
                  <a:lnTo>
                    <a:pt x="1453" y="148"/>
                  </a:lnTo>
                  <a:lnTo>
                    <a:pt x="1494" y="124"/>
                  </a:lnTo>
                  <a:lnTo>
                    <a:pt x="1536" y="100"/>
                  </a:lnTo>
                  <a:lnTo>
                    <a:pt x="1575" y="76"/>
                  </a:lnTo>
                  <a:lnTo>
                    <a:pt x="1614" y="51"/>
                  </a:lnTo>
                  <a:lnTo>
                    <a:pt x="1650" y="25"/>
                  </a:lnTo>
                  <a:lnTo>
                    <a:pt x="1687" y="0"/>
                  </a:lnTo>
                  <a:lnTo>
                    <a:pt x="1687" y="0"/>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9" name="Freeform 149"/>
            <p:cNvSpPr>
              <a:spLocks/>
            </p:cNvSpPr>
            <p:nvPr/>
          </p:nvSpPr>
          <p:spPr bwMode="auto">
            <a:xfrm flipH="1">
              <a:off x="1546589" y="4344306"/>
              <a:ext cx="343164" cy="319899"/>
            </a:xfrm>
            <a:custGeom>
              <a:avLst/>
              <a:gdLst>
                <a:gd name="T0" fmla="*/ 0 w 1860"/>
                <a:gd name="T1" fmla="*/ 468 h 2233"/>
                <a:gd name="T2" fmla="*/ 212 w 1860"/>
                <a:gd name="T3" fmla="*/ 433 h 2233"/>
                <a:gd name="T4" fmla="*/ 415 w 1860"/>
                <a:gd name="T5" fmla="*/ 390 h 2233"/>
                <a:gd name="T6" fmla="*/ 608 w 1860"/>
                <a:gd name="T7" fmla="*/ 341 h 2233"/>
                <a:gd name="T8" fmla="*/ 789 w 1860"/>
                <a:gd name="T9" fmla="*/ 285 h 2233"/>
                <a:gd name="T10" fmla="*/ 875 w 1860"/>
                <a:gd name="T11" fmla="*/ 254 h 2233"/>
                <a:gd name="T12" fmla="*/ 957 w 1860"/>
                <a:gd name="T13" fmla="*/ 221 h 2233"/>
                <a:gd name="T14" fmla="*/ 1037 w 1860"/>
                <a:gd name="T15" fmla="*/ 188 h 2233"/>
                <a:gd name="T16" fmla="*/ 1113 w 1860"/>
                <a:gd name="T17" fmla="*/ 153 h 2233"/>
                <a:gd name="T18" fmla="*/ 1186 w 1860"/>
                <a:gd name="T19" fmla="*/ 116 h 2233"/>
                <a:gd name="T20" fmla="*/ 1255 w 1860"/>
                <a:gd name="T21" fmla="*/ 79 h 2233"/>
                <a:gd name="T22" fmla="*/ 1320 w 1860"/>
                <a:gd name="T23" fmla="*/ 40 h 2233"/>
                <a:gd name="T24" fmla="*/ 1381 w 1860"/>
                <a:gd name="T25" fmla="*/ 0 h 2233"/>
                <a:gd name="T26" fmla="*/ 1860 w 1860"/>
                <a:gd name="T27" fmla="*/ 1643 h 2233"/>
                <a:gd name="T28" fmla="*/ 1823 w 1860"/>
                <a:gd name="T29" fmla="*/ 1668 h 2233"/>
                <a:gd name="T30" fmla="*/ 1748 w 1860"/>
                <a:gd name="T31" fmla="*/ 1719 h 2233"/>
                <a:gd name="T32" fmla="*/ 1667 w 1860"/>
                <a:gd name="T33" fmla="*/ 1767 h 2233"/>
                <a:gd name="T34" fmla="*/ 1582 w 1860"/>
                <a:gd name="T35" fmla="*/ 1814 h 2233"/>
                <a:gd name="T36" fmla="*/ 1493 w 1860"/>
                <a:gd name="T37" fmla="*/ 1858 h 2233"/>
                <a:gd name="T38" fmla="*/ 1398 w 1860"/>
                <a:gd name="T39" fmla="*/ 1902 h 2233"/>
                <a:gd name="T40" fmla="*/ 1299 w 1860"/>
                <a:gd name="T41" fmla="*/ 1944 h 2233"/>
                <a:gd name="T42" fmla="*/ 1196 w 1860"/>
                <a:gd name="T43" fmla="*/ 1983 h 2233"/>
                <a:gd name="T44" fmla="*/ 1089 w 1860"/>
                <a:gd name="T45" fmla="*/ 2021 h 2233"/>
                <a:gd name="T46" fmla="*/ 978 w 1860"/>
                <a:gd name="T47" fmla="*/ 2056 h 2233"/>
                <a:gd name="T48" fmla="*/ 864 w 1860"/>
                <a:gd name="T49" fmla="*/ 2090 h 2233"/>
                <a:gd name="T50" fmla="*/ 745 w 1860"/>
                <a:gd name="T51" fmla="*/ 2121 h 2233"/>
                <a:gd name="T52" fmla="*/ 624 w 1860"/>
                <a:gd name="T53" fmla="*/ 2150 h 2233"/>
                <a:gd name="T54" fmla="*/ 499 w 1860"/>
                <a:gd name="T55" fmla="*/ 2177 h 2233"/>
                <a:gd name="T56" fmla="*/ 371 w 1860"/>
                <a:gd name="T57" fmla="*/ 2201 h 2233"/>
                <a:gd name="T58" fmla="*/ 240 w 1860"/>
                <a:gd name="T59" fmla="*/ 2223 h 2233"/>
                <a:gd name="T60" fmla="*/ 173 w 1860"/>
                <a:gd name="T61" fmla="*/ 2233 h 2233"/>
                <a:gd name="T62" fmla="*/ 0 w 1860"/>
                <a:gd name="T63" fmla="*/ 468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60" h="2233">
                  <a:moveTo>
                    <a:pt x="0" y="468"/>
                  </a:moveTo>
                  <a:lnTo>
                    <a:pt x="0" y="468"/>
                  </a:lnTo>
                  <a:lnTo>
                    <a:pt x="107" y="452"/>
                  </a:lnTo>
                  <a:lnTo>
                    <a:pt x="212" y="433"/>
                  </a:lnTo>
                  <a:lnTo>
                    <a:pt x="315" y="413"/>
                  </a:lnTo>
                  <a:lnTo>
                    <a:pt x="415" y="390"/>
                  </a:lnTo>
                  <a:lnTo>
                    <a:pt x="512" y="366"/>
                  </a:lnTo>
                  <a:lnTo>
                    <a:pt x="608" y="341"/>
                  </a:lnTo>
                  <a:lnTo>
                    <a:pt x="699" y="313"/>
                  </a:lnTo>
                  <a:lnTo>
                    <a:pt x="789" y="285"/>
                  </a:lnTo>
                  <a:lnTo>
                    <a:pt x="833" y="269"/>
                  </a:lnTo>
                  <a:lnTo>
                    <a:pt x="875" y="254"/>
                  </a:lnTo>
                  <a:lnTo>
                    <a:pt x="917" y="238"/>
                  </a:lnTo>
                  <a:lnTo>
                    <a:pt x="957" y="221"/>
                  </a:lnTo>
                  <a:lnTo>
                    <a:pt x="998" y="205"/>
                  </a:lnTo>
                  <a:lnTo>
                    <a:pt x="1037" y="188"/>
                  </a:lnTo>
                  <a:lnTo>
                    <a:pt x="1076" y="170"/>
                  </a:lnTo>
                  <a:lnTo>
                    <a:pt x="1113" y="153"/>
                  </a:lnTo>
                  <a:lnTo>
                    <a:pt x="1151" y="135"/>
                  </a:lnTo>
                  <a:lnTo>
                    <a:pt x="1186" y="116"/>
                  </a:lnTo>
                  <a:lnTo>
                    <a:pt x="1221" y="97"/>
                  </a:lnTo>
                  <a:lnTo>
                    <a:pt x="1255" y="79"/>
                  </a:lnTo>
                  <a:lnTo>
                    <a:pt x="1288" y="59"/>
                  </a:lnTo>
                  <a:lnTo>
                    <a:pt x="1320" y="40"/>
                  </a:lnTo>
                  <a:lnTo>
                    <a:pt x="1351" y="19"/>
                  </a:lnTo>
                  <a:lnTo>
                    <a:pt x="1381" y="0"/>
                  </a:lnTo>
                  <a:lnTo>
                    <a:pt x="1381" y="0"/>
                  </a:lnTo>
                  <a:lnTo>
                    <a:pt x="1860" y="1643"/>
                  </a:lnTo>
                  <a:lnTo>
                    <a:pt x="1860" y="1643"/>
                  </a:lnTo>
                  <a:lnTo>
                    <a:pt x="1823" y="1668"/>
                  </a:lnTo>
                  <a:lnTo>
                    <a:pt x="1787" y="1694"/>
                  </a:lnTo>
                  <a:lnTo>
                    <a:pt x="1748" y="1719"/>
                  </a:lnTo>
                  <a:lnTo>
                    <a:pt x="1709" y="1743"/>
                  </a:lnTo>
                  <a:lnTo>
                    <a:pt x="1667" y="1767"/>
                  </a:lnTo>
                  <a:lnTo>
                    <a:pt x="1626" y="1791"/>
                  </a:lnTo>
                  <a:lnTo>
                    <a:pt x="1582" y="1814"/>
                  </a:lnTo>
                  <a:lnTo>
                    <a:pt x="1538" y="1837"/>
                  </a:lnTo>
                  <a:lnTo>
                    <a:pt x="1493" y="1858"/>
                  </a:lnTo>
                  <a:lnTo>
                    <a:pt x="1446" y="1880"/>
                  </a:lnTo>
                  <a:lnTo>
                    <a:pt x="1398" y="1902"/>
                  </a:lnTo>
                  <a:lnTo>
                    <a:pt x="1349" y="1923"/>
                  </a:lnTo>
                  <a:lnTo>
                    <a:pt x="1299" y="1944"/>
                  </a:lnTo>
                  <a:lnTo>
                    <a:pt x="1248" y="1964"/>
                  </a:lnTo>
                  <a:lnTo>
                    <a:pt x="1196" y="1983"/>
                  </a:lnTo>
                  <a:lnTo>
                    <a:pt x="1143" y="2002"/>
                  </a:lnTo>
                  <a:lnTo>
                    <a:pt x="1089" y="2021"/>
                  </a:lnTo>
                  <a:lnTo>
                    <a:pt x="1034" y="2039"/>
                  </a:lnTo>
                  <a:lnTo>
                    <a:pt x="978" y="2056"/>
                  </a:lnTo>
                  <a:lnTo>
                    <a:pt x="921" y="2073"/>
                  </a:lnTo>
                  <a:lnTo>
                    <a:pt x="864" y="2090"/>
                  </a:lnTo>
                  <a:lnTo>
                    <a:pt x="804" y="2106"/>
                  </a:lnTo>
                  <a:lnTo>
                    <a:pt x="745" y="2121"/>
                  </a:lnTo>
                  <a:lnTo>
                    <a:pt x="685" y="2137"/>
                  </a:lnTo>
                  <a:lnTo>
                    <a:pt x="624" y="2150"/>
                  </a:lnTo>
                  <a:lnTo>
                    <a:pt x="561" y="2164"/>
                  </a:lnTo>
                  <a:lnTo>
                    <a:pt x="499" y="2177"/>
                  </a:lnTo>
                  <a:lnTo>
                    <a:pt x="435" y="2190"/>
                  </a:lnTo>
                  <a:lnTo>
                    <a:pt x="371" y="2201"/>
                  </a:lnTo>
                  <a:lnTo>
                    <a:pt x="305" y="2213"/>
                  </a:lnTo>
                  <a:lnTo>
                    <a:pt x="240" y="2223"/>
                  </a:lnTo>
                  <a:lnTo>
                    <a:pt x="173" y="2233"/>
                  </a:lnTo>
                  <a:lnTo>
                    <a:pt x="173" y="2233"/>
                  </a:lnTo>
                  <a:lnTo>
                    <a:pt x="0" y="468"/>
                  </a:lnTo>
                  <a:lnTo>
                    <a:pt x="0" y="468"/>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0" name="Freeform 150"/>
            <p:cNvSpPr>
              <a:spLocks/>
            </p:cNvSpPr>
            <p:nvPr/>
          </p:nvSpPr>
          <p:spPr bwMode="auto">
            <a:xfrm flipH="1">
              <a:off x="1718170" y="3887675"/>
              <a:ext cx="233507" cy="286362"/>
            </a:xfrm>
            <a:custGeom>
              <a:avLst/>
              <a:gdLst>
                <a:gd name="T0" fmla="*/ 0 w 1268"/>
                <a:gd name="T1" fmla="*/ 212 h 1995"/>
                <a:gd name="T2" fmla="*/ 0 w 1268"/>
                <a:gd name="T3" fmla="*/ 212 h 1995"/>
                <a:gd name="T4" fmla="*/ 57 w 1268"/>
                <a:gd name="T5" fmla="*/ 205 h 1995"/>
                <a:gd name="T6" fmla="*/ 114 w 1268"/>
                <a:gd name="T7" fmla="*/ 196 h 1995"/>
                <a:gd name="T8" fmla="*/ 169 w 1268"/>
                <a:gd name="T9" fmla="*/ 187 h 1995"/>
                <a:gd name="T10" fmla="*/ 225 w 1268"/>
                <a:gd name="T11" fmla="*/ 176 h 1995"/>
                <a:gd name="T12" fmla="*/ 279 w 1268"/>
                <a:gd name="T13" fmla="*/ 166 h 1995"/>
                <a:gd name="T14" fmla="*/ 331 w 1268"/>
                <a:gd name="T15" fmla="*/ 155 h 1995"/>
                <a:gd name="T16" fmla="*/ 383 w 1268"/>
                <a:gd name="T17" fmla="*/ 142 h 1995"/>
                <a:gd name="T18" fmla="*/ 434 w 1268"/>
                <a:gd name="T19" fmla="*/ 129 h 1995"/>
                <a:gd name="T20" fmla="*/ 482 w 1268"/>
                <a:gd name="T21" fmla="*/ 115 h 1995"/>
                <a:gd name="T22" fmla="*/ 531 w 1268"/>
                <a:gd name="T23" fmla="*/ 100 h 1995"/>
                <a:gd name="T24" fmla="*/ 578 w 1268"/>
                <a:gd name="T25" fmla="*/ 86 h 1995"/>
                <a:gd name="T26" fmla="*/ 624 w 1268"/>
                <a:gd name="T27" fmla="*/ 69 h 1995"/>
                <a:gd name="T28" fmla="*/ 668 w 1268"/>
                <a:gd name="T29" fmla="*/ 54 h 1995"/>
                <a:gd name="T30" fmla="*/ 711 w 1268"/>
                <a:gd name="T31" fmla="*/ 36 h 1995"/>
                <a:gd name="T32" fmla="*/ 753 w 1268"/>
                <a:gd name="T33" fmla="*/ 18 h 1995"/>
                <a:gd name="T34" fmla="*/ 793 w 1268"/>
                <a:gd name="T35" fmla="*/ 0 h 1995"/>
                <a:gd name="T36" fmla="*/ 793 w 1268"/>
                <a:gd name="T37" fmla="*/ 0 h 1995"/>
                <a:gd name="T38" fmla="*/ 1268 w 1268"/>
                <a:gd name="T39" fmla="*/ 1635 h 1995"/>
                <a:gd name="T40" fmla="*/ 1268 w 1268"/>
                <a:gd name="T41" fmla="*/ 1635 h 1995"/>
                <a:gd name="T42" fmla="*/ 1218 w 1268"/>
                <a:gd name="T43" fmla="*/ 1665 h 1995"/>
                <a:gd name="T44" fmla="*/ 1165 w 1268"/>
                <a:gd name="T45" fmla="*/ 1696 h 1995"/>
                <a:gd name="T46" fmla="*/ 1110 w 1268"/>
                <a:gd name="T47" fmla="*/ 1725 h 1995"/>
                <a:gd name="T48" fmla="*/ 1052 w 1268"/>
                <a:gd name="T49" fmla="*/ 1753 h 1995"/>
                <a:gd name="T50" fmla="*/ 992 w 1268"/>
                <a:gd name="T51" fmla="*/ 1780 h 1995"/>
                <a:gd name="T52" fmla="*/ 928 w 1268"/>
                <a:gd name="T53" fmla="*/ 1806 h 1995"/>
                <a:gd name="T54" fmla="*/ 863 w 1268"/>
                <a:gd name="T55" fmla="*/ 1830 h 1995"/>
                <a:gd name="T56" fmla="*/ 794 w 1268"/>
                <a:gd name="T57" fmla="*/ 1854 h 1995"/>
                <a:gd name="T58" fmla="*/ 724 w 1268"/>
                <a:gd name="T59" fmla="*/ 1876 h 1995"/>
                <a:gd name="T60" fmla="*/ 652 w 1268"/>
                <a:gd name="T61" fmla="*/ 1897 h 1995"/>
                <a:gd name="T62" fmla="*/ 577 w 1268"/>
                <a:gd name="T63" fmla="*/ 1917 h 1995"/>
                <a:gd name="T64" fmla="*/ 500 w 1268"/>
                <a:gd name="T65" fmla="*/ 1935 h 1995"/>
                <a:gd name="T66" fmla="*/ 421 w 1268"/>
                <a:gd name="T67" fmla="*/ 1953 h 1995"/>
                <a:gd name="T68" fmla="*/ 341 w 1268"/>
                <a:gd name="T69" fmla="*/ 1969 h 1995"/>
                <a:gd name="T70" fmla="*/ 258 w 1268"/>
                <a:gd name="T71" fmla="*/ 1982 h 1995"/>
                <a:gd name="T72" fmla="*/ 175 w 1268"/>
                <a:gd name="T73" fmla="*/ 1995 h 1995"/>
                <a:gd name="T74" fmla="*/ 175 w 1268"/>
                <a:gd name="T75" fmla="*/ 1995 h 1995"/>
                <a:gd name="T76" fmla="*/ 0 w 1268"/>
                <a:gd name="T77" fmla="*/ 212 h 1995"/>
                <a:gd name="T78" fmla="*/ 0 w 1268"/>
                <a:gd name="T79" fmla="*/ 212 h 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8" h="1995">
                  <a:moveTo>
                    <a:pt x="0" y="212"/>
                  </a:moveTo>
                  <a:lnTo>
                    <a:pt x="0" y="212"/>
                  </a:lnTo>
                  <a:lnTo>
                    <a:pt x="57" y="205"/>
                  </a:lnTo>
                  <a:lnTo>
                    <a:pt x="114" y="196"/>
                  </a:lnTo>
                  <a:lnTo>
                    <a:pt x="169" y="187"/>
                  </a:lnTo>
                  <a:lnTo>
                    <a:pt x="225" y="176"/>
                  </a:lnTo>
                  <a:lnTo>
                    <a:pt x="279" y="166"/>
                  </a:lnTo>
                  <a:lnTo>
                    <a:pt x="331" y="155"/>
                  </a:lnTo>
                  <a:lnTo>
                    <a:pt x="383" y="142"/>
                  </a:lnTo>
                  <a:lnTo>
                    <a:pt x="434" y="129"/>
                  </a:lnTo>
                  <a:lnTo>
                    <a:pt x="482" y="115"/>
                  </a:lnTo>
                  <a:lnTo>
                    <a:pt x="531" y="100"/>
                  </a:lnTo>
                  <a:lnTo>
                    <a:pt x="578" y="86"/>
                  </a:lnTo>
                  <a:lnTo>
                    <a:pt x="624" y="69"/>
                  </a:lnTo>
                  <a:lnTo>
                    <a:pt x="668" y="54"/>
                  </a:lnTo>
                  <a:lnTo>
                    <a:pt x="711" y="36"/>
                  </a:lnTo>
                  <a:lnTo>
                    <a:pt x="753" y="18"/>
                  </a:lnTo>
                  <a:lnTo>
                    <a:pt x="793" y="0"/>
                  </a:lnTo>
                  <a:lnTo>
                    <a:pt x="793" y="0"/>
                  </a:lnTo>
                  <a:lnTo>
                    <a:pt x="1268" y="1635"/>
                  </a:lnTo>
                  <a:lnTo>
                    <a:pt x="1268" y="1635"/>
                  </a:lnTo>
                  <a:lnTo>
                    <a:pt x="1218" y="1665"/>
                  </a:lnTo>
                  <a:lnTo>
                    <a:pt x="1165" y="1696"/>
                  </a:lnTo>
                  <a:lnTo>
                    <a:pt x="1110" y="1725"/>
                  </a:lnTo>
                  <a:lnTo>
                    <a:pt x="1052" y="1753"/>
                  </a:lnTo>
                  <a:lnTo>
                    <a:pt x="992" y="1780"/>
                  </a:lnTo>
                  <a:lnTo>
                    <a:pt x="928" y="1806"/>
                  </a:lnTo>
                  <a:lnTo>
                    <a:pt x="863" y="1830"/>
                  </a:lnTo>
                  <a:lnTo>
                    <a:pt x="794" y="1854"/>
                  </a:lnTo>
                  <a:lnTo>
                    <a:pt x="724" y="1876"/>
                  </a:lnTo>
                  <a:lnTo>
                    <a:pt x="652" y="1897"/>
                  </a:lnTo>
                  <a:lnTo>
                    <a:pt x="577" y="1917"/>
                  </a:lnTo>
                  <a:lnTo>
                    <a:pt x="500" y="1935"/>
                  </a:lnTo>
                  <a:lnTo>
                    <a:pt x="421" y="1953"/>
                  </a:lnTo>
                  <a:lnTo>
                    <a:pt x="341" y="1969"/>
                  </a:lnTo>
                  <a:lnTo>
                    <a:pt x="258" y="1982"/>
                  </a:lnTo>
                  <a:lnTo>
                    <a:pt x="175" y="1995"/>
                  </a:lnTo>
                  <a:lnTo>
                    <a:pt x="175" y="1995"/>
                  </a:lnTo>
                  <a:lnTo>
                    <a:pt x="0" y="212"/>
                  </a:lnTo>
                  <a:lnTo>
                    <a:pt x="0" y="212"/>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1" name="Freeform 151"/>
            <p:cNvSpPr>
              <a:spLocks/>
            </p:cNvSpPr>
            <p:nvPr/>
          </p:nvSpPr>
          <p:spPr bwMode="auto">
            <a:xfrm flipH="1">
              <a:off x="2596721" y="5078268"/>
              <a:ext cx="28382" cy="9030"/>
            </a:xfrm>
            <a:custGeom>
              <a:avLst/>
              <a:gdLst>
                <a:gd name="T0" fmla="*/ 1 w 154"/>
                <a:gd name="T1" fmla="*/ 2 h 67"/>
                <a:gd name="T2" fmla="*/ 2 w 154"/>
                <a:gd name="T3" fmla="*/ 0 h 67"/>
                <a:gd name="T4" fmla="*/ 2 w 154"/>
                <a:gd name="T5" fmla="*/ 0 h 67"/>
                <a:gd name="T6" fmla="*/ 77 w 154"/>
                <a:gd name="T7" fmla="*/ 32 h 67"/>
                <a:gd name="T8" fmla="*/ 154 w 154"/>
                <a:gd name="T9" fmla="*/ 63 h 67"/>
                <a:gd name="T10" fmla="*/ 151 w 154"/>
                <a:gd name="T11" fmla="*/ 67 h 67"/>
                <a:gd name="T12" fmla="*/ 151 w 154"/>
                <a:gd name="T13" fmla="*/ 67 h 67"/>
                <a:gd name="T14" fmla="*/ 114 w 154"/>
                <a:gd name="T15" fmla="*/ 53 h 67"/>
                <a:gd name="T16" fmla="*/ 77 w 154"/>
                <a:gd name="T17" fmla="*/ 37 h 67"/>
                <a:gd name="T18" fmla="*/ 38 w 154"/>
                <a:gd name="T19" fmla="*/ 21 h 67"/>
                <a:gd name="T20" fmla="*/ 0 w 154"/>
                <a:gd name="T21" fmla="*/ 4 h 67"/>
                <a:gd name="T22" fmla="*/ 2 w 154"/>
                <a:gd name="T23" fmla="*/ 0 h 67"/>
                <a:gd name="T24" fmla="*/ 1 w 154"/>
                <a:gd name="T25" fmla="*/ 2 h 67"/>
                <a:gd name="T26" fmla="*/ 2 w 154"/>
                <a:gd name="T27" fmla="*/ 0 h 67"/>
                <a:gd name="T28" fmla="*/ 2 w 154"/>
                <a:gd name="T29" fmla="*/ 0 h 67"/>
                <a:gd name="T30" fmla="*/ 40 w 154"/>
                <a:gd name="T31" fmla="*/ 16 h 67"/>
                <a:gd name="T32" fmla="*/ 79 w 154"/>
                <a:gd name="T33" fmla="*/ 33 h 67"/>
                <a:gd name="T34" fmla="*/ 116 w 154"/>
                <a:gd name="T35" fmla="*/ 49 h 67"/>
                <a:gd name="T36" fmla="*/ 154 w 154"/>
                <a:gd name="T37" fmla="*/ 63 h 67"/>
                <a:gd name="T38" fmla="*/ 152 w 154"/>
                <a:gd name="T39" fmla="*/ 65 h 67"/>
                <a:gd name="T40" fmla="*/ 151 w 154"/>
                <a:gd name="T41" fmla="*/ 67 h 67"/>
                <a:gd name="T42" fmla="*/ 151 w 154"/>
                <a:gd name="T43" fmla="*/ 67 h 67"/>
                <a:gd name="T44" fmla="*/ 75 w 154"/>
                <a:gd name="T45" fmla="*/ 36 h 67"/>
                <a:gd name="T46" fmla="*/ 0 w 154"/>
                <a:gd name="T47" fmla="*/ 4 h 67"/>
                <a:gd name="T48" fmla="*/ 1 w 154"/>
                <a:gd name="T49" fmla="*/ 2 h 67"/>
                <a:gd name="T50" fmla="*/ 2 w 154"/>
                <a:gd name="T51" fmla="*/ 0 h 67"/>
                <a:gd name="T52" fmla="*/ 1 w 154"/>
                <a:gd name="T53"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67">
                  <a:moveTo>
                    <a:pt x="1" y="2"/>
                  </a:moveTo>
                  <a:lnTo>
                    <a:pt x="2" y="0"/>
                  </a:lnTo>
                  <a:lnTo>
                    <a:pt x="2" y="0"/>
                  </a:lnTo>
                  <a:lnTo>
                    <a:pt x="77" y="32"/>
                  </a:lnTo>
                  <a:lnTo>
                    <a:pt x="154" y="63"/>
                  </a:lnTo>
                  <a:lnTo>
                    <a:pt x="151" y="67"/>
                  </a:lnTo>
                  <a:lnTo>
                    <a:pt x="151" y="67"/>
                  </a:lnTo>
                  <a:lnTo>
                    <a:pt x="114" y="53"/>
                  </a:lnTo>
                  <a:lnTo>
                    <a:pt x="77" y="37"/>
                  </a:lnTo>
                  <a:lnTo>
                    <a:pt x="38" y="21"/>
                  </a:lnTo>
                  <a:lnTo>
                    <a:pt x="0" y="4"/>
                  </a:lnTo>
                  <a:lnTo>
                    <a:pt x="2" y="0"/>
                  </a:lnTo>
                  <a:lnTo>
                    <a:pt x="1" y="2"/>
                  </a:lnTo>
                  <a:lnTo>
                    <a:pt x="2" y="0"/>
                  </a:lnTo>
                  <a:lnTo>
                    <a:pt x="2" y="0"/>
                  </a:lnTo>
                  <a:lnTo>
                    <a:pt x="40" y="16"/>
                  </a:lnTo>
                  <a:lnTo>
                    <a:pt x="79" y="33"/>
                  </a:lnTo>
                  <a:lnTo>
                    <a:pt x="116" y="49"/>
                  </a:lnTo>
                  <a:lnTo>
                    <a:pt x="154" y="63"/>
                  </a:lnTo>
                  <a:lnTo>
                    <a:pt x="152" y="65"/>
                  </a:lnTo>
                  <a:lnTo>
                    <a:pt x="151" y="67"/>
                  </a:lnTo>
                  <a:lnTo>
                    <a:pt x="151" y="67"/>
                  </a:lnTo>
                  <a:lnTo>
                    <a:pt x="75" y="36"/>
                  </a:lnTo>
                  <a:lnTo>
                    <a:pt x="0" y="4"/>
                  </a:lnTo>
                  <a:lnTo>
                    <a:pt x="1" y="2"/>
                  </a:lnTo>
                  <a:lnTo>
                    <a:pt x="2" y="0"/>
                  </a:lnTo>
                  <a:lnTo>
                    <a:pt x="1"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2" name="Freeform 152"/>
            <p:cNvSpPr>
              <a:spLocks/>
            </p:cNvSpPr>
            <p:nvPr/>
          </p:nvSpPr>
          <p:spPr bwMode="auto">
            <a:xfrm flipH="1">
              <a:off x="2701218" y="5046021"/>
              <a:ext cx="1290" cy="0"/>
            </a:xfrm>
            <a:custGeom>
              <a:avLst/>
              <a:gdLst>
                <a:gd name="T0" fmla="*/ 3 w 5"/>
                <a:gd name="T1" fmla="*/ 4 h 7"/>
                <a:gd name="T2" fmla="*/ 0 w 5"/>
                <a:gd name="T3" fmla="*/ 4 h 7"/>
                <a:gd name="T4" fmla="*/ 0 w 5"/>
                <a:gd name="T5" fmla="*/ 4 h 7"/>
                <a:gd name="T6" fmla="*/ 0 w 5"/>
                <a:gd name="T7" fmla="*/ 0 h 7"/>
                <a:gd name="T8" fmla="*/ 4 w 5"/>
                <a:gd name="T9" fmla="*/ 2 h 7"/>
                <a:gd name="T10" fmla="*/ 2 w 5"/>
                <a:gd name="T11" fmla="*/ 7 h 7"/>
                <a:gd name="T12" fmla="*/ 2 w 5"/>
                <a:gd name="T13" fmla="*/ 6 h 7"/>
                <a:gd name="T14" fmla="*/ 0 w 5"/>
                <a:gd name="T15" fmla="*/ 6 h 7"/>
                <a:gd name="T16" fmla="*/ 0 w 5"/>
                <a:gd name="T17" fmla="*/ 4 h 7"/>
                <a:gd name="T18" fmla="*/ 3 w 5"/>
                <a:gd name="T19" fmla="*/ 4 h 7"/>
                <a:gd name="T20" fmla="*/ 4 w 5"/>
                <a:gd name="T21" fmla="*/ 2 h 7"/>
                <a:gd name="T22" fmla="*/ 4 w 5"/>
                <a:gd name="T23" fmla="*/ 2 h 7"/>
                <a:gd name="T24" fmla="*/ 3 w 5"/>
                <a:gd name="T25" fmla="*/ 4 h 7"/>
                <a:gd name="T26" fmla="*/ 2 w 5"/>
                <a:gd name="T27" fmla="*/ 6 h 7"/>
                <a:gd name="T28" fmla="*/ 1 w 5"/>
                <a:gd name="T29" fmla="*/ 6 h 7"/>
                <a:gd name="T30" fmla="*/ 3 w 5"/>
                <a:gd name="T31" fmla="*/ 4 h 7"/>
                <a:gd name="T32" fmla="*/ 5 w 5"/>
                <a:gd name="T33" fmla="*/ 4 h 7"/>
                <a:gd name="T34" fmla="*/ 5 w 5"/>
                <a:gd name="T35" fmla="*/ 4 h 7"/>
                <a:gd name="T36" fmla="*/ 3 w 5"/>
                <a:gd name="T37" fmla="*/ 4 h 7"/>
                <a:gd name="T38" fmla="*/ 4 w 5"/>
                <a:gd name="T39" fmla="*/ 2 h 7"/>
                <a:gd name="T40" fmla="*/ 3 w 5"/>
                <a:gd name="T4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7">
                  <a:moveTo>
                    <a:pt x="3" y="4"/>
                  </a:moveTo>
                  <a:lnTo>
                    <a:pt x="0" y="4"/>
                  </a:lnTo>
                  <a:lnTo>
                    <a:pt x="0" y="4"/>
                  </a:lnTo>
                  <a:lnTo>
                    <a:pt x="0" y="0"/>
                  </a:lnTo>
                  <a:lnTo>
                    <a:pt x="4" y="2"/>
                  </a:lnTo>
                  <a:lnTo>
                    <a:pt x="2" y="7"/>
                  </a:lnTo>
                  <a:lnTo>
                    <a:pt x="2" y="6"/>
                  </a:lnTo>
                  <a:lnTo>
                    <a:pt x="0" y="6"/>
                  </a:lnTo>
                  <a:lnTo>
                    <a:pt x="0" y="4"/>
                  </a:lnTo>
                  <a:lnTo>
                    <a:pt x="3" y="4"/>
                  </a:lnTo>
                  <a:lnTo>
                    <a:pt x="4" y="2"/>
                  </a:lnTo>
                  <a:lnTo>
                    <a:pt x="4" y="2"/>
                  </a:lnTo>
                  <a:lnTo>
                    <a:pt x="3" y="4"/>
                  </a:lnTo>
                  <a:lnTo>
                    <a:pt x="2" y="6"/>
                  </a:lnTo>
                  <a:lnTo>
                    <a:pt x="1" y="6"/>
                  </a:lnTo>
                  <a:lnTo>
                    <a:pt x="3" y="4"/>
                  </a:lnTo>
                  <a:lnTo>
                    <a:pt x="5" y="4"/>
                  </a:lnTo>
                  <a:lnTo>
                    <a:pt x="5" y="4"/>
                  </a:lnTo>
                  <a:lnTo>
                    <a:pt x="3" y="4"/>
                  </a:lnTo>
                  <a:lnTo>
                    <a:pt x="4" y="2"/>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3" name="Freeform 153"/>
            <p:cNvSpPr>
              <a:spLocks/>
            </p:cNvSpPr>
            <p:nvPr/>
          </p:nvSpPr>
          <p:spPr bwMode="auto">
            <a:xfrm flipH="1">
              <a:off x="1860080" y="3494250"/>
              <a:ext cx="362516" cy="183168"/>
            </a:xfrm>
            <a:custGeom>
              <a:avLst/>
              <a:gdLst>
                <a:gd name="T0" fmla="*/ 1738 w 1966"/>
                <a:gd name="T1" fmla="*/ 918 h 1278"/>
                <a:gd name="T2" fmla="*/ 1708 w 1966"/>
                <a:gd name="T3" fmla="*/ 812 h 1278"/>
                <a:gd name="T4" fmla="*/ 1690 w 1966"/>
                <a:gd name="T5" fmla="*/ 758 h 1278"/>
                <a:gd name="T6" fmla="*/ 1667 w 1966"/>
                <a:gd name="T7" fmla="*/ 713 h 1278"/>
                <a:gd name="T8" fmla="*/ 1641 w 1966"/>
                <a:gd name="T9" fmla="*/ 673 h 1278"/>
                <a:gd name="T10" fmla="*/ 1612 w 1966"/>
                <a:gd name="T11" fmla="*/ 642 h 1278"/>
                <a:gd name="T12" fmla="*/ 1580 w 1966"/>
                <a:gd name="T13" fmla="*/ 617 h 1278"/>
                <a:gd name="T14" fmla="*/ 1545 w 1966"/>
                <a:gd name="T15" fmla="*/ 598 h 1278"/>
                <a:gd name="T16" fmla="*/ 1508 w 1966"/>
                <a:gd name="T17" fmla="*/ 586 h 1278"/>
                <a:gd name="T18" fmla="*/ 1470 w 1966"/>
                <a:gd name="T19" fmla="*/ 581 h 1278"/>
                <a:gd name="T20" fmla="*/ 1429 w 1966"/>
                <a:gd name="T21" fmla="*/ 582 h 1278"/>
                <a:gd name="T22" fmla="*/ 1389 w 1966"/>
                <a:gd name="T23" fmla="*/ 591 h 1278"/>
                <a:gd name="T24" fmla="*/ 1362 w 1966"/>
                <a:gd name="T25" fmla="*/ 600 h 1278"/>
                <a:gd name="T26" fmla="*/ 1329 w 1966"/>
                <a:gd name="T27" fmla="*/ 622 h 1278"/>
                <a:gd name="T28" fmla="*/ 1304 w 1966"/>
                <a:gd name="T29" fmla="*/ 652 h 1278"/>
                <a:gd name="T30" fmla="*/ 1287 w 1966"/>
                <a:gd name="T31" fmla="*/ 691 h 1278"/>
                <a:gd name="T32" fmla="*/ 1278 w 1966"/>
                <a:gd name="T33" fmla="*/ 735 h 1278"/>
                <a:gd name="T34" fmla="*/ 1272 w 1966"/>
                <a:gd name="T35" fmla="*/ 821 h 1278"/>
                <a:gd name="T36" fmla="*/ 1278 w 1966"/>
                <a:gd name="T37" fmla="*/ 931 h 1278"/>
                <a:gd name="T38" fmla="*/ 1290 w 1966"/>
                <a:gd name="T39" fmla="*/ 1076 h 1278"/>
                <a:gd name="T40" fmla="*/ 1269 w 1966"/>
                <a:gd name="T41" fmla="*/ 1262 h 1278"/>
                <a:gd name="T42" fmla="*/ 1153 w 1966"/>
                <a:gd name="T43" fmla="*/ 1272 h 1278"/>
                <a:gd name="T44" fmla="*/ 1032 w 1966"/>
                <a:gd name="T45" fmla="*/ 1277 h 1278"/>
                <a:gd name="T46" fmla="*/ 948 w 1966"/>
                <a:gd name="T47" fmla="*/ 1277 h 1278"/>
                <a:gd name="T48" fmla="*/ 821 w 1966"/>
                <a:gd name="T49" fmla="*/ 1272 h 1278"/>
                <a:gd name="T50" fmla="*/ 698 w 1966"/>
                <a:gd name="T51" fmla="*/ 1260 h 1278"/>
                <a:gd name="T52" fmla="*/ 582 w 1966"/>
                <a:gd name="T53" fmla="*/ 1242 h 1278"/>
                <a:gd name="T54" fmla="*/ 473 w 1966"/>
                <a:gd name="T55" fmla="*/ 1218 h 1278"/>
                <a:gd name="T56" fmla="*/ 371 w 1966"/>
                <a:gd name="T57" fmla="*/ 1190 h 1278"/>
                <a:gd name="T58" fmla="*/ 278 w 1966"/>
                <a:gd name="T59" fmla="*/ 1156 h 1278"/>
                <a:gd name="T60" fmla="*/ 195 w 1966"/>
                <a:gd name="T61" fmla="*/ 1118 h 1278"/>
                <a:gd name="T62" fmla="*/ 123 w 1966"/>
                <a:gd name="T63" fmla="*/ 1076 h 1278"/>
                <a:gd name="T64" fmla="*/ 61 w 1966"/>
                <a:gd name="T65" fmla="*/ 1031 h 1278"/>
                <a:gd name="T66" fmla="*/ 13 w 1966"/>
                <a:gd name="T67" fmla="*/ 982 h 1278"/>
                <a:gd name="T68" fmla="*/ 79 w 1966"/>
                <a:gd name="T69" fmla="*/ 747 h 1278"/>
                <a:gd name="T70" fmla="*/ 138 w 1966"/>
                <a:gd name="T71" fmla="*/ 579 h 1278"/>
                <a:gd name="T72" fmla="*/ 172 w 1966"/>
                <a:gd name="T73" fmla="*/ 484 h 1278"/>
                <a:gd name="T74" fmla="*/ 220 w 1966"/>
                <a:gd name="T75" fmla="*/ 397 h 1278"/>
                <a:gd name="T76" fmla="*/ 278 w 1966"/>
                <a:gd name="T77" fmla="*/ 315 h 1278"/>
                <a:gd name="T78" fmla="*/ 348 w 1966"/>
                <a:gd name="T79" fmla="*/ 241 h 1278"/>
                <a:gd name="T80" fmla="*/ 428 w 1966"/>
                <a:gd name="T81" fmla="*/ 175 h 1278"/>
                <a:gd name="T82" fmla="*/ 517 w 1966"/>
                <a:gd name="T83" fmla="*/ 119 h 1278"/>
                <a:gd name="T84" fmla="*/ 612 w 1966"/>
                <a:gd name="T85" fmla="*/ 72 h 1278"/>
                <a:gd name="T86" fmla="*/ 715 w 1966"/>
                <a:gd name="T87" fmla="*/ 36 h 1278"/>
                <a:gd name="T88" fmla="*/ 824 w 1966"/>
                <a:gd name="T89" fmla="*/ 12 h 1278"/>
                <a:gd name="T90" fmla="*/ 938 w 1966"/>
                <a:gd name="T91" fmla="*/ 1 h 1278"/>
                <a:gd name="T92" fmla="*/ 1012 w 1966"/>
                <a:gd name="T93" fmla="*/ 1 h 1278"/>
                <a:gd name="T94" fmla="*/ 1118 w 1966"/>
                <a:gd name="T95" fmla="*/ 10 h 1278"/>
                <a:gd name="T96" fmla="*/ 1221 w 1966"/>
                <a:gd name="T97" fmla="*/ 31 h 1278"/>
                <a:gd name="T98" fmla="*/ 1318 w 1966"/>
                <a:gd name="T99" fmla="*/ 62 h 1278"/>
                <a:gd name="T100" fmla="*/ 1410 w 1966"/>
                <a:gd name="T101" fmla="*/ 104 h 1278"/>
                <a:gd name="T102" fmla="*/ 1495 w 1966"/>
                <a:gd name="T103" fmla="*/ 154 h 1278"/>
                <a:gd name="T104" fmla="*/ 1572 w 1966"/>
                <a:gd name="T105" fmla="*/ 211 h 1278"/>
                <a:gd name="T106" fmla="*/ 1641 w 1966"/>
                <a:gd name="T107" fmla="*/ 277 h 1278"/>
                <a:gd name="T108" fmla="*/ 1702 w 1966"/>
                <a:gd name="T109" fmla="*/ 350 h 1278"/>
                <a:gd name="T110" fmla="*/ 1753 w 1966"/>
                <a:gd name="T111" fmla="*/ 429 h 1278"/>
                <a:gd name="T112" fmla="*/ 1792 w 1966"/>
                <a:gd name="T113" fmla="*/ 514 h 1278"/>
                <a:gd name="T114" fmla="*/ 1865 w 1966"/>
                <a:gd name="T115" fmla="*/ 708 h 1278"/>
                <a:gd name="T116" fmla="*/ 1949 w 1966"/>
                <a:gd name="T117" fmla="*/ 1004 h 1278"/>
                <a:gd name="T118" fmla="*/ 1892 w 1966"/>
                <a:gd name="T119" fmla="*/ 1054 h 1278"/>
                <a:gd name="T120" fmla="*/ 1820 w 1966"/>
                <a:gd name="T121" fmla="*/ 1100 h 1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66" h="1278">
                  <a:moveTo>
                    <a:pt x="1794" y="1115"/>
                  </a:moveTo>
                  <a:lnTo>
                    <a:pt x="1794" y="1115"/>
                  </a:lnTo>
                  <a:lnTo>
                    <a:pt x="1738" y="918"/>
                  </a:lnTo>
                  <a:lnTo>
                    <a:pt x="1713" y="831"/>
                  </a:lnTo>
                  <a:lnTo>
                    <a:pt x="1713" y="831"/>
                  </a:lnTo>
                  <a:lnTo>
                    <a:pt x="1708" y="812"/>
                  </a:lnTo>
                  <a:lnTo>
                    <a:pt x="1703" y="793"/>
                  </a:lnTo>
                  <a:lnTo>
                    <a:pt x="1697" y="775"/>
                  </a:lnTo>
                  <a:lnTo>
                    <a:pt x="1690" y="758"/>
                  </a:lnTo>
                  <a:lnTo>
                    <a:pt x="1683" y="743"/>
                  </a:lnTo>
                  <a:lnTo>
                    <a:pt x="1676" y="727"/>
                  </a:lnTo>
                  <a:lnTo>
                    <a:pt x="1667" y="713"/>
                  </a:lnTo>
                  <a:lnTo>
                    <a:pt x="1659" y="699"/>
                  </a:lnTo>
                  <a:lnTo>
                    <a:pt x="1651" y="685"/>
                  </a:lnTo>
                  <a:lnTo>
                    <a:pt x="1641" y="673"/>
                  </a:lnTo>
                  <a:lnTo>
                    <a:pt x="1632" y="662"/>
                  </a:lnTo>
                  <a:lnTo>
                    <a:pt x="1622" y="651"/>
                  </a:lnTo>
                  <a:lnTo>
                    <a:pt x="1612" y="642"/>
                  </a:lnTo>
                  <a:lnTo>
                    <a:pt x="1602" y="632"/>
                  </a:lnTo>
                  <a:lnTo>
                    <a:pt x="1590" y="624"/>
                  </a:lnTo>
                  <a:lnTo>
                    <a:pt x="1580" y="617"/>
                  </a:lnTo>
                  <a:lnTo>
                    <a:pt x="1569" y="609"/>
                  </a:lnTo>
                  <a:lnTo>
                    <a:pt x="1557" y="603"/>
                  </a:lnTo>
                  <a:lnTo>
                    <a:pt x="1545" y="598"/>
                  </a:lnTo>
                  <a:lnTo>
                    <a:pt x="1533" y="594"/>
                  </a:lnTo>
                  <a:lnTo>
                    <a:pt x="1521" y="590"/>
                  </a:lnTo>
                  <a:lnTo>
                    <a:pt x="1508" y="586"/>
                  </a:lnTo>
                  <a:lnTo>
                    <a:pt x="1496" y="583"/>
                  </a:lnTo>
                  <a:lnTo>
                    <a:pt x="1483" y="582"/>
                  </a:lnTo>
                  <a:lnTo>
                    <a:pt x="1470" y="581"/>
                  </a:lnTo>
                  <a:lnTo>
                    <a:pt x="1456" y="581"/>
                  </a:lnTo>
                  <a:lnTo>
                    <a:pt x="1443" y="581"/>
                  </a:lnTo>
                  <a:lnTo>
                    <a:pt x="1429" y="582"/>
                  </a:lnTo>
                  <a:lnTo>
                    <a:pt x="1416" y="584"/>
                  </a:lnTo>
                  <a:lnTo>
                    <a:pt x="1402" y="588"/>
                  </a:lnTo>
                  <a:lnTo>
                    <a:pt x="1389" y="591"/>
                  </a:lnTo>
                  <a:lnTo>
                    <a:pt x="1375" y="595"/>
                  </a:lnTo>
                  <a:lnTo>
                    <a:pt x="1375" y="595"/>
                  </a:lnTo>
                  <a:lnTo>
                    <a:pt x="1362" y="600"/>
                  </a:lnTo>
                  <a:lnTo>
                    <a:pt x="1349" y="606"/>
                  </a:lnTo>
                  <a:lnTo>
                    <a:pt x="1338" y="614"/>
                  </a:lnTo>
                  <a:lnTo>
                    <a:pt x="1329" y="622"/>
                  </a:lnTo>
                  <a:lnTo>
                    <a:pt x="1319" y="631"/>
                  </a:lnTo>
                  <a:lnTo>
                    <a:pt x="1311" y="642"/>
                  </a:lnTo>
                  <a:lnTo>
                    <a:pt x="1304" y="652"/>
                  </a:lnTo>
                  <a:lnTo>
                    <a:pt x="1297" y="665"/>
                  </a:lnTo>
                  <a:lnTo>
                    <a:pt x="1292" y="677"/>
                  </a:lnTo>
                  <a:lnTo>
                    <a:pt x="1287" y="691"/>
                  </a:lnTo>
                  <a:lnTo>
                    <a:pt x="1283" y="705"/>
                  </a:lnTo>
                  <a:lnTo>
                    <a:pt x="1280" y="720"/>
                  </a:lnTo>
                  <a:lnTo>
                    <a:pt x="1278" y="735"/>
                  </a:lnTo>
                  <a:lnTo>
                    <a:pt x="1275" y="752"/>
                  </a:lnTo>
                  <a:lnTo>
                    <a:pt x="1272" y="786"/>
                  </a:lnTo>
                  <a:lnTo>
                    <a:pt x="1272" y="821"/>
                  </a:lnTo>
                  <a:lnTo>
                    <a:pt x="1272" y="857"/>
                  </a:lnTo>
                  <a:lnTo>
                    <a:pt x="1274" y="894"/>
                  </a:lnTo>
                  <a:lnTo>
                    <a:pt x="1278" y="931"/>
                  </a:lnTo>
                  <a:lnTo>
                    <a:pt x="1285" y="1006"/>
                  </a:lnTo>
                  <a:lnTo>
                    <a:pt x="1290" y="1076"/>
                  </a:lnTo>
                  <a:lnTo>
                    <a:pt x="1290" y="1076"/>
                  </a:lnTo>
                  <a:lnTo>
                    <a:pt x="1307" y="1256"/>
                  </a:lnTo>
                  <a:lnTo>
                    <a:pt x="1307" y="1256"/>
                  </a:lnTo>
                  <a:lnTo>
                    <a:pt x="1269" y="1262"/>
                  </a:lnTo>
                  <a:lnTo>
                    <a:pt x="1231" y="1266"/>
                  </a:lnTo>
                  <a:lnTo>
                    <a:pt x="1192" y="1270"/>
                  </a:lnTo>
                  <a:lnTo>
                    <a:pt x="1153" y="1272"/>
                  </a:lnTo>
                  <a:lnTo>
                    <a:pt x="1113" y="1275"/>
                  </a:lnTo>
                  <a:lnTo>
                    <a:pt x="1073" y="1276"/>
                  </a:lnTo>
                  <a:lnTo>
                    <a:pt x="1032" y="1277"/>
                  </a:lnTo>
                  <a:lnTo>
                    <a:pt x="992" y="1278"/>
                  </a:lnTo>
                  <a:lnTo>
                    <a:pt x="992" y="1278"/>
                  </a:lnTo>
                  <a:lnTo>
                    <a:pt x="948" y="1277"/>
                  </a:lnTo>
                  <a:lnTo>
                    <a:pt x="905" y="1276"/>
                  </a:lnTo>
                  <a:lnTo>
                    <a:pt x="863" y="1274"/>
                  </a:lnTo>
                  <a:lnTo>
                    <a:pt x="821" y="1272"/>
                  </a:lnTo>
                  <a:lnTo>
                    <a:pt x="780" y="1269"/>
                  </a:lnTo>
                  <a:lnTo>
                    <a:pt x="739" y="1265"/>
                  </a:lnTo>
                  <a:lnTo>
                    <a:pt x="698" y="1260"/>
                  </a:lnTo>
                  <a:lnTo>
                    <a:pt x="659" y="1254"/>
                  </a:lnTo>
                  <a:lnTo>
                    <a:pt x="621" y="1248"/>
                  </a:lnTo>
                  <a:lnTo>
                    <a:pt x="582" y="1242"/>
                  </a:lnTo>
                  <a:lnTo>
                    <a:pt x="545" y="1235"/>
                  </a:lnTo>
                  <a:lnTo>
                    <a:pt x="508" y="1227"/>
                  </a:lnTo>
                  <a:lnTo>
                    <a:pt x="473" y="1218"/>
                  </a:lnTo>
                  <a:lnTo>
                    <a:pt x="438" y="1210"/>
                  </a:lnTo>
                  <a:lnTo>
                    <a:pt x="404" y="1200"/>
                  </a:lnTo>
                  <a:lnTo>
                    <a:pt x="371" y="1190"/>
                  </a:lnTo>
                  <a:lnTo>
                    <a:pt x="339" y="1179"/>
                  </a:lnTo>
                  <a:lnTo>
                    <a:pt x="309" y="1168"/>
                  </a:lnTo>
                  <a:lnTo>
                    <a:pt x="278" y="1156"/>
                  </a:lnTo>
                  <a:lnTo>
                    <a:pt x="249" y="1144"/>
                  </a:lnTo>
                  <a:lnTo>
                    <a:pt x="221" y="1131"/>
                  </a:lnTo>
                  <a:lnTo>
                    <a:pt x="195" y="1118"/>
                  </a:lnTo>
                  <a:lnTo>
                    <a:pt x="169" y="1104"/>
                  </a:lnTo>
                  <a:lnTo>
                    <a:pt x="145" y="1091"/>
                  </a:lnTo>
                  <a:lnTo>
                    <a:pt x="123" y="1076"/>
                  </a:lnTo>
                  <a:lnTo>
                    <a:pt x="101" y="1062"/>
                  </a:lnTo>
                  <a:lnTo>
                    <a:pt x="81" y="1047"/>
                  </a:lnTo>
                  <a:lnTo>
                    <a:pt x="61" y="1031"/>
                  </a:lnTo>
                  <a:lnTo>
                    <a:pt x="44" y="1016"/>
                  </a:lnTo>
                  <a:lnTo>
                    <a:pt x="28" y="999"/>
                  </a:lnTo>
                  <a:lnTo>
                    <a:pt x="13" y="982"/>
                  </a:lnTo>
                  <a:lnTo>
                    <a:pt x="0" y="966"/>
                  </a:lnTo>
                  <a:lnTo>
                    <a:pt x="0" y="966"/>
                  </a:lnTo>
                  <a:lnTo>
                    <a:pt x="79" y="747"/>
                  </a:lnTo>
                  <a:lnTo>
                    <a:pt x="130" y="612"/>
                  </a:lnTo>
                  <a:lnTo>
                    <a:pt x="130" y="612"/>
                  </a:lnTo>
                  <a:lnTo>
                    <a:pt x="138" y="579"/>
                  </a:lnTo>
                  <a:lnTo>
                    <a:pt x="149" y="547"/>
                  </a:lnTo>
                  <a:lnTo>
                    <a:pt x="160" y="516"/>
                  </a:lnTo>
                  <a:lnTo>
                    <a:pt x="172" y="484"/>
                  </a:lnTo>
                  <a:lnTo>
                    <a:pt x="187" y="454"/>
                  </a:lnTo>
                  <a:lnTo>
                    <a:pt x="203" y="425"/>
                  </a:lnTo>
                  <a:lnTo>
                    <a:pt x="220" y="397"/>
                  </a:lnTo>
                  <a:lnTo>
                    <a:pt x="238" y="369"/>
                  </a:lnTo>
                  <a:lnTo>
                    <a:pt x="258" y="342"/>
                  </a:lnTo>
                  <a:lnTo>
                    <a:pt x="278" y="315"/>
                  </a:lnTo>
                  <a:lnTo>
                    <a:pt x="300" y="290"/>
                  </a:lnTo>
                  <a:lnTo>
                    <a:pt x="324" y="265"/>
                  </a:lnTo>
                  <a:lnTo>
                    <a:pt x="348" y="241"/>
                  </a:lnTo>
                  <a:lnTo>
                    <a:pt x="374" y="218"/>
                  </a:lnTo>
                  <a:lnTo>
                    <a:pt x="400" y="196"/>
                  </a:lnTo>
                  <a:lnTo>
                    <a:pt x="428" y="175"/>
                  </a:lnTo>
                  <a:lnTo>
                    <a:pt x="456" y="155"/>
                  </a:lnTo>
                  <a:lnTo>
                    <a:pt x="485" y="136"/>
                  </a:lnTo>
                  <a:lnTo>
                    <a:pt x="517" y="119"/>
                  </a:lnTo>
                  <a:lnTo>
                    <a:pt x="548" y="102"/>
                  </a:lnTo>
                  <a:lnTo>
                    <a:pt x="579" y="86"/>
                  </a:lnTo>
                  <a:lnTo>
                    <a:pt x="612" y="72"/>
                  </a:lnTo>
                  <a:lnTo>
                    <a:pt x="645" y="58"/>
                  </a:lnTo>
                  <a:lnTo>
                    <a:pt x="680" y="47"/>
                  </a:lnTo>
                  <a:lnTo>
                    <a:pt x="715" y="36"/>
                  </a:lnTo>
                  <a:lnTo>
                    <a:pt x="750" y="27"/>
                  </a:lnTo>
                  <a:lnTo>
                    <a:pt x="787" y="19"/>
                  </a:lnTo>
                  <a:lnTo>
                    <a:pt x="824" y="12"/>
                  </a:lnTo>
                  <a:lnTo>
                    <a:pt x="862" y="7"/>
                  </a:lnTo>
                  <a:lnTo>
                    <a:pt x="899" y="3"/>
                  </a:lnTo>
                  <a:lnTo>
                    <a:pt x="938" y="1"/>
                  </a:lnTo>
                  <a:lnTo>
                    <a:pt x="976" y="0"/>
                  </a:lnTo>
                  <a:lnTo>
                    <a:pt x="976" y="0"/>
                  </a:lnTo>
                  <a:lnTo>
                    <a:pt x="1012" y="1"/>
                  </a:lnTo>
                  <a:lnTo>
                    <a:pt x="1049" y="3"/>
                  </a:lnTo>
                  <a:lnTo>
                    <a:pt x="1084" y="6"/>
                  </a:lnTo>
                  <a:lnTo>
                    <a:pt x="1118" y="10"/>
                  </a:lnTo>
                  <a:lnTo>
                    <a:pt x="1154" y="17"/>
                  </a:lnTo>
                  <a:lnTo>
                    <a:pt x="1187" y="24"/>
                  </a:lnTo>
                  <a:lnTo>
                    <a:pt x="1221" y="31"/>
                  </a:lnTo>
                  <a:lnTo>
                    <a:pt x="1254" y="41"/>
                  </a:lnTo>
                  <a:lnTo>
                    <a:pt x="1287" y="51"/>
                  </a:lnTo>
                  <a:lnTo>
                    <a:pt x="1318" y="62"/>
                  </a:lnTo>
                  <a:lnTo>
                    <a:pt x="1349" y="75"/>
                  </a:lnTo>
                  <a:lnTo>
                    <a:pt x="1379" y="89"/>
                  </a:lnTo>
                  <a:lnTo>
                    <a:pt x="1410" y="104"/>
                  </a:lnTo>
                  <a:lnTo>
                    <a:pt x="1439" y="120"/>
                  </a:lnTo>
                  <a:lnTo>
                    <a:pt x="1467" y="136"/>
                  </a:lnTo>
                  <a:lnTo>
                    <a:pt x="1495" y="154"/>
                  </a:lnTo>
                  <a:lnTo>
                    <a:pt x="1521" y="172"/>
                  </a:lnTo>
                  <a:lnTo>
                    <a:pt x="1547" y="192"/>
                  </a:lnTo>
                  <a:lnTo>
                    <a:pt x="1572" y="211"/>
                  </a:lnTo>
                  <a:lnTo>
                    <a:pt x="1596" y="233"/>
                  </a:lnTo>
                  <a:lnTo>
                    <a:pt x="1619" y="255"/>
                  </a:lnTo>
                  <a:lnTo>
                    <a:pt x="1641" y="277"/>
                  </a:lnTo>
                  <a:lnTo>
                    <a:pt x="1662" y="301"/>
                  </a:lnTo>
                  <a:lnTo>
                    <a:pt x="1682" y="325"/>
                  </a:lnTo>
                  <a:lnTo>
                    <a:pt x="1702" y="350"/>
                  </a:lnTo>
                  <a:lnTo>
                    <a:pt x="1719" y="376"/>
                  </a:lnTo>
                  <a:lnTo>
                    <a:pt x="1736" y="402"/>
                  </a:lnTo>
                  <a:lnTo>
                    <a:pt x="1753" y="429"/>
                  </a:lnTo>
                  <a:lnTo>
                    <a:pt x="1767" y="456"/>
                  </a:lnTo>
                  <a:lnTo>
                    <a:pt x="1781" y="484"/>
                  </a:lnTo>
                  <a:lnTo>
                    <a:pt x="1792" y="514"/>
                  </a:lnTo>
                  <a:lnTo>
                    <a:pt x="1804" y="543"/>
                  </a:lnTo>
                  <a:lnTo>
                    <a:pt x="1804" y="543"/>
                  </a:lnTo>
                  <a:lnTo>
                    <a:pt x="1865" y="708"/>
                  </a:lnTo>
                  <a:lnTo>
                    <a:pt x="1966" y="988"/>
                  </a:lnTo>
                  <a:lnTo>
                    <a:pt x="1966" y="988"/>
                  </a:lnTo>
                  <a:lnTo>
                    <a:pt x="1949" y="1004"/>
                  </a:lnTo>
                  <a:lnTo>
                    <a:pt x="1931" y="1022"/>
                  </a:lnTo>
                  <a:lnTo>
                    <a:pt x="1913" y="1039"/>
                  </a:lnTo>
                  <a:lnTo>
                    <a:pt x="1892" y="1054"/>
                  </a:lnTo>
                  <a:lnTo>
                    <a:pt x="1869" y="1070"/>
                  </a:lnTo>
                  <a:lnTo>
                    <a:pt x="1846" y="1086"/>
                  </a:lnTo>
                  <a:lnTo>
                    <a:pt x="1820" y="1100"/>
                  </a:lnTo>
                  <a:lnTo>
                    <a:pt x="1794" y="1115"/>
                  </a:lnTo>
                  <a:lnTo>
                    <a:pt x="1794" y="1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54"/>
            <p:cNvSpPr>
              <a:spLocks/>
            </p:cNvSpPr>
            <p:nvPr/>
          </p:nvSpPr>
          <p:spPr bwMode="auto">
            <a:xfrm flipH="1">
              <a:off x="1892333" y="3578095"/>
              <a:ext cx="95467" cy="96744"/>
            </a:xfrm>
            <a:custGeom>
              <a:avLst/>
              <a:gdLst>
                <a:gd name="T0" fmla="*/ 103 w 522"/>
                <a:gd name="T1" fmla="*/ 14 h 675"/>
                <a:gd name="T2" fmla="*/ 130 w 522"/>
                <a:gd name="T3" fmla="*/ 7 h 675"/>
                <a:gd name="T4" fmla="*/ 157 w 522"/>
                <a:gd name="T5" fmla="*/ 1 h 675"/>
                <a:gd name="T6" fmla="*/ 184 w 522"/>
                <a:gd name="T7" fmla="*/ 0 h 675"/>
                <a:gd name="T8" fmla="*/ 211 w 522"/>
                <a:gd name="T9" fmla="*/ 1 h 675"/>
                <a:gd name="T10" fmla="*/ 236 w 522"/>
                <a:gd name="T11" fmla="*/ 5 h 675"/>
                <a:gd name="T12" fmla="*/ 261 w 522"/>
                <a:gd name="T13" fmla="*/ 13 h 675"/>
                <a:gd name="T14" fmla="*/ 285 w 522"/>
                <a:gd name="T15" fmla="*/ 22 h 675"/>
                <a:gd name="T16" fmla="*/ 308 w 522"/>
                <a:gd name="T17" fmla="*/ 36 h 675"/>
                <a:gd name="T18" fmla="*/ 330 w 522"/>
                <a:gd name="T19" fmla="*/ 51 h 675"/>
                <a:gd name="T20" fmla="*/ 350 w 522"/>
                <a:gd name="T21" fmla="*/ 70 h 675"/>
                <a:gd name="T22" fmla="*/ 369 w 522"/>
                <a:gd name="T23" fmla="*/ 92 h 675"/>
                <a:gd name="T24" fmla="*/ 387 w 522"/>
                <a:gd name="T25" fmla="*/ 118 h 675"/>
                <a:gd name="T26" fmla="*/ 404 w 522"/>
                <a:gd name="T27" fmla="*/ 146 h 675"/>
                <a:gd name="T28" fmla="*/ 418 w 522"/>
                <a:gd name="T29" fmla="*/ 177 h 675"/>
                <a:gd name="T30" fmla="*/ 431 w 522"/>
                <a:gd name="T31" fmla="*/ 212 h 675"/>
                <a:gd name="T32" fmla="*/ 441 w 522"/>
                <a:gd name="T33" fmla="*/ 250 h 675"/>
                <a:gd name="T34" fmla="*/ 466 w 522"/>
                <a:gd name="T35" fmla="*/ 337 h 675"/>
                <a:gd name="T36" fmla="*/ 522 w 522"/>
                <a:gd name="T37" fmla="*/ 534 h 675"/>
                <a:gd name="T38" fmla="*/ 473 w 522"/>
                <a:gd name="T39" fmla="*/ 558 h 675"/>
                <a:gd name="T40" fmla="*/ 420 w 522"/>
                <a:gd name="T41" fmla="*/ 581 h 675"/>
                <a:gd name="T42" fmla="*/ 363 w 522"/>
                <a:gd name="T43" fmla="*/ 600 h 675"/>
                <a:gd name="T44" fmla="*/ 304 w 522"/>
                <a:gd name="T45" fmla="*/ 619 h 675"/>
                <a:gd name="T46" fmla="*/ 241 w 522"/>
                <a:gd name="T47" fmla="*/ 637 h 675"/>
                <a:gd name="T48" fmla="*/ 175 w 522"/>
                <a:gd name="T49" fmla="*/ 652 h 675"/>
                <a:gd name="T50" fmla="*/ 106 w 522"/>
                <a:gd name="T51" fmla="*/ 665 h 675"/>
                <a:gd name="T52" fmla="*/ 35 w 522"/>
                <a:gd name="T53" fmla="*/ 675 h 675"/>
                <a:gd name="T54" fmla="*/ 18 w 522"/>
                <a:gd name="T55" fmla="*/ 495 h 675"/>
                <a:gd name="T56" fmla="*/ 13 w 522"/>
                <a:gd name="T57" fmla="*/ 425 h 675"/>
                <a:gd name="T58" fmla="*/ 2 w 522"/>
                <a:gd name="T59" fmla="*/ 313 h 675"/>
                <a:gd name="T60" fmla="*/ 0 w 522"/>
                <a:gd name="T61" fmla="*/ 240 h 675"/>
                <a:gd name="T62" fmla="*/ 3 w 522"/>
                <a:gd name="T63" fmla="*/ 171 h 675"/>
                <a:gd name="T64" fmla="*/ 8 w 522"/>
                <a:gd name="T65" fmla="*/ 139 h 675"/>
                <a:gd name="T66" fmla="*/ 15 w 522"/>
                <a:gd name="T67" fmla="*/ 110 h 675"/>
                <a:gd name="T68" fmla="*/ 25 w 522"/>
                <a:gd name="T69" fmla="*/ 84 h 675"/>
                <a:gd name="T70" fmla="*/ 39 w 522"/>
                <a:gd name="T71" fmla="*/ 61 h 675"/>
                <a:gd name="T72" fmla="*/ 57 w 522"/>
                <a:gd name="T73" fmla="*/ 41 h 675"/>
                <a:gd name="T74" fmla="*/ 77 w 522"/>
                <a:gd name="T75" fmla="*/ 25 h 675"/>
                <a:gd name="T76" fmla="*/ 103 w 522"/>
                <a:gd name="T77" fmla="*/ 14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2" h="675">
                  <a:moveTo>
                    <a:pt x="103" y="14"/>
                  </a:moveTo>
                  <a:lnTo>
                    <a:pt x="103" y="14"/>
                  </a:lnTo>
                  <a:lnTo>
                    <a:pt x="117" y="10"/>
                  </a:lnTo>
                  <a:lnTo>
                    <a:pt x="130" y="7"/>
                  </a:lnTo>
                  <a:lnTo>
                    <a:pt x="144" y="3"/>
                  </a:lnTo>
                  <a:lnTo>
                    <a:pt x="157" y="1"/>
                  </a:lnTo>
                  <a:lnTo>
                    <a:pt x="171" y="0"/>
                  </a:lnTo>
                  <a:lnTo>
                    <a:pt x="184" y="0"/>
                  </a:lnTo>
                  <a:lnTo>
                    <a:pt x="198" y="0"/>
                  </a:lnTo>
                  <a:lnTo>
                    <a:pt x="211" y="1"/>
                  </a:lnTo>
                  <a:lnTo>
                    <a:pt x="224" y="2"/>
                  </a:lnTo>
                  <a:lnTo>
                    <a:pt x="236" y="5"/>
                  </a:lnTo>
                  <a:lnTo>
                    <a:pt x="249" y="9"/>
                  </a:lnTo>
                  <a:lnTo>
                    <a:pt x="261" y="13"/>
                  </a:lnTo>
                  <a:lnTo>
                    <a:pt x="273" y="17"/>
                  </a:lnTo>
                  <a:lnTo>
                    <a:pt x="285" y="22"/>
                  </a:lnTo>
                  <a:lnTo>
                    <a:pt x="297" y="28"/>
                  </a:lnTo>
                  <a:lnTo>
                    <a:pt x="308" y="36"/>
                  </a:lnTo>
                  <a:lnTo>
                    <a:pt x="318" y="43"/>
                  </a:lnTo>
                  <a:lnTo>
                    <a:pt x="330" y="51"/>
                  </a:lnTo>
                  <a:lnTo>
                    <a:pt x="340" y="61"/>
                  </a:lnTo>
                  <a:lnTo>
                    <a:pt x="350" y="70"/>
                  </a:lnTo>
                  <a:lnTo>
                    <a:pt x="360" y="81"/>
                  </a:lnTo>
                  <a:lnTo>
                    <a:pt x="369" y="92"/>
                  </a:lnTo>
                  <a:lnTo>
                    <a:pt x="379" y="104"/>
                  </a:lnTo>
                  <a:lnTo>
                    <a:pt x="387" y="118"/>
                  </a:lnTo>
                  <a:lnTo>
                    <a:pt x="395" y="132"/>
                  </a:lnTo>
                  <a:lnTo>
                    <a:pt x="404" y="146"/>
                  </a:lnTo>
                  <a:lnTo>
                    <a:pt x="411" y="162"/>
                  </a:lnTo>
                  <a:lnTo>
                    <a:pt x="418" y="177"/>
                  </a:lnTo>
                  <a:lnTo>
                    <a:pt x="425" y="194"/>
                  </a:lnTo>
                  <a:lnTo>
                    <a:pt x="431" y="212"/>
                  </a:lnTo>
                  <a:lnTo>
                    <a:pt x="436" y="231"/>
                  </a:lnTo>
                  <a:lnTo>
                    <a:pt x="441" y="250"/>
                  </a:lnTo>
                  <a:lnTo>
                    <a:pt x="441" y="250"/>
                  </a:lnTo>
                  <a:lnTo>
                    <a:pt x="466" y="337"/>
                  </a:lnTo>
                  <a:lnTo>
                    <a:pt x="522" y="534"/>
                  </a:lnTo>
                  <a:lnTo>
                    <a:pt x="522" y="534"/>
                  </a:lnTo>
                  <a:lnTo>
                    <a:pt x="498" y="546"/>
                  </a:lnTo>
                  <a:lnTo>
                    <a:pt x="473" y="558"/>
                  </a:lnTo>
                  <a:lnTo>
                    <a:pt x="447" y="569"/>
                  </a:lnTo>
                  <a:lnTo>
                    <a:pt x="420" y="581"/>
                  </a:lnTo>
                  <a:lnTo>
                    <a:pt x="392" y="591"/>
                  </a:lnTo>
                  <a:lnTo>
                    <a:pt x="363" y="600"/>
                  </a:lnTo>
                  <a:lnTo>
                    <a:pt x="334" y="611"/>
                  </a:lnTo>
                  <a:lnTo>
                    <a:pt x="304" y="619"/>
                  </a:lnTo>
                  <a:lnTo>
                    <a:pt x="273" y="629"/>
                  </a:lnTo>
                  <a:lnTo>
                    <a:pt x="241" y="637"/>
                  </a:lnTo>
                  <a:lnTo>
                    <a:pt x="208" y="644"/>
                  </a:lnTo>
                  <a:lnTo>
                    <a:pt x="175" y="652"/>
                  </a:lnTo>
                  <a:lnTo>
                    <a:pt x="141" y="659"/>
                  </a:lnTo>
                  <a:lnTo>
                    <a:pt x="106" y="665"/>
                  </a:lnTo>
                  <a:lnTo>
                    <a:pt x="71" y="670"/>
                  </a:lnTo>
                  <a:lnTo>
                    <a:pt x="35" y="675"/>
                  </a:lnTo>
                  <a:lnTo>
                    <a:pt x="35" y="675"/>
                  </a:lnTo>
                  <a:lnTo>
                    <a:pt x="18" y="495"/>
                  </a:lnTo>
                  <a:lnTo>
                    <a:pt x="18" y="495"/>
                  </a:lnTo>
                  <a:lnTo>
                    <a:pt x="13" y="425"/>
                  </a:lnTo>
                  <a:lnTo>
                    <a:pt x="6" y="350"/>
                  </a:lnTo>
                  <a:lnTo>
                    <a:pt x="2" y="313"/>
                  </a:lnTo>
                  <a:lnTo>
                    <a:pt x="0" y="276"/>
                  </a:lnTo>
                  <a:lnTo>
                    <a:pt x="0" y="240"/>
                  </a:lnTo>
                  <a:lnTo>
                    <a:pt x="0" y="205"/>
                  </a:lnTo>
                  <a:lnTo>
                    <a:pt x="3" y="171"/>
                  </a:lnTo>
                  <a:lnTo>
                    <a:pt x="6" y="154"/>
                  </a:lnTo>
                  <a:lnTo>
                    <a:pt x="8" y="139"/>
                  </a:lnTo>
                  <a:lnTo>
                    <a:pt x="11" y="124"/>
                  </a:lnTo>
                  <a:lnTo>
                    <a:pt x="15" y="110"/>
                  </a:lnTo>
                  <a:lnTo>
                    <a:pt x="20" y="96"/>
                  </a:lnTo>
                  <a:lnTo>
                    <a:pt x="25" y="84"/>
                  </a:lnTo>
                  <a:lnTo>
                    <a:pt x="32" y="71"/>
                  </a:lnTo>
                  <a:lnTo>
                    <a:pt x="39" y="61"/>
                  </a:lnTo>
                  <a:lnTo>
                    <a:pt x="47" y="50"/>
                  </a:lnTo>
                  <a:lnTo>
                    <a:pt x="57" y="41"/>
                  </a:lnTo>
                  <a:lnTo>
                    <a:pt x="66" y="33"/>
                  </a:lnTo>
                  <a:lnTo>
                    <a:pt x="77" y="25"/>
                  </a:lnTo>
                  <a:lnTo>
                    <a:pt x="90" y="19"/>
                  </a:lnTo>
                  <a:lnTo>
                    <a:pt x="103" y="14"/>
                  </a:lnTo>
                  <a:lnTo>
                    <a:pt x="103" y="14"/>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155"/>
            <p:cNvSpPr>
              <a:spLocks noEditPoints="1"/>
            </p:cNvSpPr>
            <p:nvPr/>
          </p:nvSpPr>
          <p:spPr bwMode="auto">
            <a:xfrm flipH="1">
              <a:off x="1373717" y="3578095"/>
              <a:ext cx="1328792" cy="1572409"/>
            </a:xfrm>
            <a:custGeom>
              <a:avLst/>
              <a:gdLst>
                <a:gd name="T0" fmla="*/ 1814 w 7209"/>
                <a:gd name="T1" fmla="*/ 5569 h 10978"/>
                <a:gd name="T2" fmla="*/ 1584 w 7209"/>
                <a:gd name="T3" fmla="*/ 5463 h 10978"/>
                <a:gd name="T4" fmla="*/ 1124 w 7209"/>
                <a:gd name="T5" fmla="*/ 7133 h 10978"/>
                <a:gd name="T6" fmla="*/ 1342 w 7209"/>
                <a:gd name="T7" fmla="*/ 7242 h 10978"/>
                <a:gd name="T8" fmla="*/ 572 w 7209"/>
                <a:gd name="T9" fmla="*/ 10534 h 10978"/>
                <a:gd name="T10" fmla="*/ 419 w 7209"/>
                <a:gd name="T11" fmla="*/ 10471 h 10978"/>
                <a:gd name="T12" fmla="*/ 81 w 7209"/>
                <a:gd name="T13" fmla="*/ 10295 h 10978"/>
                <a:gd name="T14" fmla="*/ 538 w 7209"/>
                <a:gd name="T15" fmla="*/ 8617 h 10978"/>
                <a:gd name="T16" fmla="*/ 750 w 7209"/>
                <a:gd name="T17" fmla="*/ 8743 h 10978"/>
                <a:gd name="T18" fmla="*/ 989 w 7209"/>
                <a:gd name="T19" fmla="*/ 8860 h 10978"/>
                <a:gd name="T20" fmla="*/ 5036 w 7209"/>
                <a:gd name="T21" fmla="*/ 10961 h 10978"/>
                <a:gd name="T22" fmla="*/ 5597 w 7209"/>
                <a:gd name="T23" fmla="*/ 10851 h 10978"/>
                <a:gd name="T24" fmla="*/ 5913 w 7209"/>
                <a:gd name="T25" fmla="*/ 10768 h 10978"/>
                <a:gd name="T26" fmla="*/ 5959 w 7209"/>
                <a:gd name="T27" fmla="*/ 10754 h 10978"/>
                <a:gd name="T28" fmla="*/ 6067 w 7209"/>
                <a:gd name="T29" fmla="*/ 10721 h 10978"/>
                <a:gd name="T30" fmla="*/ 6432 w 7209"/>
                <a:gd name="T31" fmla="*/ 10591 h 10978"/>
                <a:gd name="T32" fmla="*/ 6817 w 7209"/>
                <a:gd name="T33" fmla="*/ 10425 h 10978"/>
                <a:gd name="T34" fmla="*/ 7208 w 7209"/>
                <a:gd name="T35" fmla="*/ 10220 h 10978"/>
                <a:gd name="T36" fmla="*/ 6681 w 7209"/>
                <a:gd name="T37" fmla="*/ 8581 h 10978"/>
                <a:gd name="T38" fmla="*/ 6450 w 7209"/>
                <a:gd name="T39" fmla="*/ 8726 h 10978"/>
                <a:gd name="T40" fmla="*/ 6183 w 7209"/>
                <a:gd name="T41" fmla="*/ 8857 h 10978"/>
                <a:gd name="T42" fmla="*/ 5885 w 7209"/>
                <a:gd name="T43" fmla="*/ 8976 h 10978"/>
                <a:gd name="T44" fmla="*/ 5557 w 7209"/>
                <a:gd name="T45" fmla="*/ 9079 h 10978"/>
                <a:gd name="T46" fmla="*/ 5202 w 7209"/>
                <a:gd name="T47" fmla="*/ 9166 h 10978"/>
                <a:gd name="T48" fmla="*/ 4824 w 7209"/>
                <a:gd name="T49" fmla="*/ 9236 h 10978"/>
                <a:gd name="T50" fmla="*/ 4516 w 7209"/>
                <a:gd name="T51" fmla="*/ 5800 h 10978"/>
                <a:gd name="T52" fmla="*/ 5017 w 7209"/>
                <a:gd name="T53" fmla="*/ 5689 h 10978"/>
                <a:gd name="T54" fmla="*/ 5326 w 7209"/>
                <a:gd name="T55" fmla="*/ 5586 h 10978"/>
                <a:gd name="T56" fmla="*/ 5522 w 7209"/>
                <a:gd name="T57" fmla="*/ 5501 h 10978"/>
                <a:gd name="T58" fmla="*/ 5697 w 7209"/>
                <a:gd name="T59" fmla="*/ 5407 h 10978"/>
                <a:gd name="T60" fmla="*/ 6269 w 7209"/>
                <a:gd name="T61" fmla="*/ 6991 h 10978"/>
                <a:gd name="T62" fmla="*/ 6118 w 7209"/>
                <a:gd name="T63" fmla="*/ 7091 h 10978"/>
                <a:gd name="T64" fmla="*/ 5902 w 7209"/>
                <a:gd name="T65" fmla="*/ 7206 h 10978"/>
                <a:gd name="T66" fmla="*/ 5657 w 7209"/>
                <a:gd name="T67" fmla="*/ 7312 h 10978"/>
                <a:gd name="T68" fmla="*/ 5387 w 7209"/>
                <a:gd name="T69" fmla="*/ 7404 h 10978"/>
                <a:gd name="T70" fmla="*/ 5094 w 7209"/>
                <a:gd name="T71" fmla="*/ 7485 h 10978"/>
                <a:gd name="T72" fmla="*/ 4780 w 7209"/>
                <a:gd name="T73" fmla="*/ 7549 h 10978"/>
                <a:gd name="T74" fmla="*/ 4409 w 7209"/>
                <a:gd name="T75" fmla="*/ 5816 h 10978"/>
                <a:gd name="T76" fmla="*/ 4186 w 7209"/>
                <a:gd name="T77" fmla="*/ 2359 h 10978"/>
                <a:gd name="T78" fmla="*/ 4455 w 7209"/>
                <a:gd name="T79" fmla="*/ 2305 h 10978"/>
                <a:gd name="T80" fmla="*/ 4696 w 7209"/>
                <a:gd name="T81" fmla="*/ 2232 h 10978"/>
                <a:gd name="T82" fmla="*/ 4865 w 7209"/>
                <a:gd name="T83" fmla="*/ 2163 h 10978"/>
                <a:gd name="T84" fmla="*/ 5182 w 7209"/>
                <a:gd name="T85" fmla="*/ 3888 h 10978"/>
                <a:gd name="T86" fmla="*/ 4866 w 7209"/>
                <a:gd name="T87" fmla="*/ 4017 h 10978"/>
                <a:gd name="T88" fmla="*/ 4493 w 7209"/>
                <a:gd name="T89" fmla="*/ 4116 h 10978"/>
                <a:gd name="T90" fmla="*/ 4072 w 7209"/>
                <a:gd name="T91" fmla="*/ 2375 h 10978"/>
                <a:gd name="T92" fmla="*/ 4002 w 7209"/>
                <a:gd name="T93" fmla="*/ 7 h 10978"/>
                <a:gd name="T94" fmla="*/ 4070 w 7209"/>
                <a:gd name="T95" fmla="*/ 0 h 10978"/>
                <a:gd name="T96" fmla="*/ 4133 w 7209"/>
                <a:gd name="T97" fmla="*/ 13 h 10978"/>
                <a:gd name="T98" fmla="*/ 4190 w 7209"/>
                <a:gd name="T99" fmla="*/ 43 h 10978"/>
                <a:gd name="T100" fmla="*/ 4241 w 7209"/>
                <a:gd name="T101" fmla="*/ 92 h 10978"/>
                <a:gd name="T102" fmla="*/ 4283 w 7209"/>
                <a:gd name="T103" fmla="*/ 162 h 10978"/>
                <a:gd name="T104" fmla="*/ 4313 w 7209"/>
                <a:gd name="T105" fmla="*/ 250 h 10978"/>
                <a:gd name="T106" fmla="*/ 4370 w 7209"/>
                <a:gd name="T107" fmla="*/ 546 h 10978"/>
                <a:gd name="T108" fmla="*/ 4235 w 7209"/>
                <a:gd name="T109" fmla="*/ 600 h 10978"/>
                <a:gd name="T110" fmla="*/ 4080 w 7209"/>
                <a:gd name="T111" fmla="*/ 644 h 10978"/>
                <a:gd name="T112" fmla="*/ 3907 w 7209"/>
                <a:gd name="T113" fmla="*/ 675 h 10978"/>
                <a:gd name="T114" fmla="*/ 3878 w 7209"/>
                <a:gd name="T115" fmla="*/ 350 h 10978"/>
                <a:gd name="T116" fmla="*/ 3875 w 7209"/>
                <a:gd name="T117" fmla="*/ 171 h 10978"/>
                <a:gd name="T118" fmla="*/ 3892 w 7209"/>
                <a:gd name="T119" fmla="*/ 96 h 10978"/>
                <a:gd name="T120" fmla="*/ 3929 w 7209"/>
                <a:gd name="T121" fmla="*/ 41 h 10978"/>
                <a:gd name="T122" fmla="*/ 3975 w 7209"/>
                <a:gd name="T123" fmla="*/ 14 h 10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09" h="10978">
                  <a:moveTo>
                    <a:pt x="1389" y="7263"/>
                  </a:moveTo>
                  <a:lnTo>
                    <a:pt x="1389" y="7263"/>
                  </a:lnTo>
                  <a:lnTo>
                    <a:pt x="1619" y="6342"/>
                  </a:lnTo>
                  <a:lnTo>
                    <a:pt x="1814" y="5569"/>
                  </a:lnTo>
                  <a:lnTo>
                    <a:pt x="1814" y="5569"/>
                  </a:lnTo>
                  <a:lnTo>
                    <a:pt x="1754" y="5543"/>
                  </a:lnTo>
                  <a:lnTo>
                    <a:pt x="1695" y="5517"/>
                  </a:lnTo>
                  <a:lnTo>
                    <a:pt x="1638" y="5490"/>
                  </a:lnTo>
                  <a:lnTo>
                    <a:pt x="1584" y="5463"/>
                  </a:lnTo>
                  <a:lnTo>
                    <a:pt x="1584" y="5463"/>
                  </a:lnTo>
                  <a:lnTo>
                    <a:pt x="1338" y="6202"/>
                  </a:lnTo>
                  <a:lnTo>
                    <a:pt x="1045" y="7088"/>
                  </a:lnTo>
                  <a:lnTo>
                    <a:pt x="1045" y="7088"/>
                  </a:lnTo>
                  <a:lnTo>
                    <a:pt x="1084" y="7111"/>
                  </a:lnTo>
                  <a:lnTo>
                    <a:pt x="1124" y="7133"/>
                  </a:lnTo>
                  <a:lnTo>
                    <a:pt x="1165" y="7156"/>
                  </a:lnTo>
                  <a:lnTo>
                    <a:pt x="1208" y="7178"/>
                  </a:lnTo>
                  <a:lnTo>
                    <a:pt x="1251" y="7200"/>
                  </a:lnTo>
                  <a:lnTo>
                    <a:pt x="1296" y="7221"/>
                  </a:lnTo>
                  <a:lnTo>
                    <a:pt x="1342" y="7242"/>
                  </a:lnTo>
                  <a:lnTo>
                    <a:pt x="1389" y="7263"/>
                  </a:lnTo>
                  <a:lnTo>
                    <a:pt x="1389" y="7263"/>
                  </a:lnTo>
                  <a:close/>
                  <a:moveTo>
                    <a:pt x="989" y="8860"/>
                  </a:moveTo>
                  <a:lnTo>
                    <a:pt x="989" y="8860"/>
                  </a:lnTo>
                  <a:lnTo>
                    <a:pt x="572" y="10534"/>
                  </a:lnTo>
                  <a:lnTo>
                    <a:pt x="570" y="10534"/>
                  </a:lnTo>
                  <a:lnTo>
                    <a:pt x="570" y="10534"/>
                  </a:lnTo>
                  <a:lnTo>
                    <a:pt x="494" y="10503"/>
                  </a:lnTo>
                  <a:lnTo>
                    <a:pt x="419" y="10471"/>
                  </a:lnTo>
                  <a:lnTo>
                    <a:pt x="419" y="10471"/>
                  </a:lnTo>
                  <a:lnTo>
                    <a:pt x="341" y="10433"/>
                  </a:lnTo>
                  <a:lnTo>
                    <a:pt x="266" y="10396"/>
                  </a:lnTo>
                  <a:lnTo>
                    <a:pt x="196" y="10358"/>
                  </a:lnTo>
                  <a:lnTo>
                    <a:pt x="134" y="10325"/>
                  </a:lnTo>
                  <a:lnTo>
                    <a:pt x="81" y="10295"/>
                  </a:lnTo>
                  <a:lnTo>
                    <a:pt x="39" y="10271"/>
                  </a:lnTo>
                  <a:lnTo>
                    <a:pt x="0" y="10247"/>
                  </a:lnTo>
                  <a:lnTo>
                    <a:pt x="0" y="10247"/>
                  </a:lnTo>
                  <a:lnTo>
                    <a:pt x="0" y="10247"/>
                  </a:lnTo>
                  <a:lnTo>
                    <a:pt x="538" y="8617"/>
                  </a:lnTo>
                  <a:lnTo>
                    <a:pt x="538" y="8617"/>
                  </a:lnTo>
                  <a:lnTo>
                    <a:pt x="588" y="8649"/>
                  </a:lnTo>
                  <a:lnTo>
                    <a:pt x="640" y="8681"/>
                  </a:lnTo>
                  <a:lnTo>
                    <a:pt x="694" y="8713"/>
                  </a:lnTo>
                  <a:lnTo>
                    <a:pt x="750" y="8743"/>
                  </a:lnTo>
                  <a:lnTo>
                    <a:pt x="808" y="8773"/>
                  </a:lnTo>
                  <a:lnTo>
                    <a:pt x="867" y="8803"/>
                  </a:lnTo>
                  <a:lnTo>
                    <a:pt x="927" y="8832"/>
                  </a:lnTo>
                  <a:lnTo>
                    <a:pt x="989" y="8860"/>
                  </a:lnTo>
                  <a:lnTo>
                    <a:pt x="989" y="8860"/>
                  </a:lnTo>
                  <a:close/>
                  <a:moveTo>
                    <a:pt x="4746" y="9248"/>
                  </a:moveTo>
                  <a:lnTo>
                    <a:pt x="4746" y="9248"/>
                  </a:lnTo>
                  <a:lnTo>
                    <a:pt x="4916" y="10978"/>
                  </a:lnTo>
                  <a:lnTo>
                    <a:pt x="4916" y="10978"/>
                  </a:lnTo>
                  <a:lnTo>
                    <a:pt x="5036" y="10961"/>
                  </a:lnTo>
                  <a:lnTo>
                    <a:pt x="5158" y="10941"/>
                  </a:lnTo>
                  <a:lnTo>
                    <a:pt x="5282" y="10918"/>
                  </a:lnTo>
                  <a:lnTo>
                    <a:pt x="5407" y="10894"/>
                  </a:lnTo>
                  <a:lnTo>
                    <a:pt x="5534" y="10866"/>
                  </a:lnTo>
                  <a:lnTo>
                    <a:pt x="5597" y="10851"/>
                  </a:lnTo>
                  <a:lnTo>
                    <a:pt x="5661" y="10837"/>
                  </a:lnTo>
                  <a:lnTo>
                    <a:pt x="5724" y="10820"/>
                  </a:lnTo>
                  <a:lnTo>
                    <a:pt x="5787" y="10803"/>
                  </a:lnTo>
                  <a:lnTo>
                    <a:pt x="5850" y="10787"/>
                  </a:lnTo>
                  <a:lnTo>
                    <a:pt x="5913" y="10768"/>
                  </a:lnTo>
                  <a:lnTo>
                    <a:pt x="5913" y="10768"/>
                  </a:lnTo>
                  <a:lnTo>
                    <a:pt x="5935" y="10762"/>
                  </a:lnTo>
                  <a:lnTo>
                    <a:pt x="5935" y="10762"/>
                  </a:lnTo>
                  <a:lnTo>
                    <a:pt x="5959" y="10754"/>
                  </a:lnTo>
                  <a:lnTo>
                    <a:pt x="5959" y="10754"/>
                  </a:lnTo>
                  <a:lnTo>
                    <a:pt x="5990" y="10745"/>
                  </a:lnTo>
                  <a:lnTo>
                    <a:pt x="5990" y="10745"/>
                  </a:lnTo>
                  <a:lnTo>
                    <a:pt x="5996" y="10743"/>
                  </a:lnTo>
                  <a:lnTo>
                    <a:pt x="5996" y="10743"/>
                  </a:lnTo>
                  <a:lnTo>
                    <a:pt x="6067" y="10721"/>
                  </a:lnTo>
                  <a:lnTo>
                    <a:pt x="6138" y="10697"/>
                  </a:lnTo>
                  <a:lnTo>
                    <a:pt x="6209" y="10673"/>
                  </a:lnTo>
                  <a:lnTo>
                    <a:pt x="6283" y="10647"/>
                  </a:lnTo>
                  <a:lnTo>
                    <a:pt x="6357" y="10620"/>
                  </a:lnTo>
                  <a:lnTo>
                    <a:pt x="6432" y="10591"/>
                  </a:lnTo>
                  <a:lnTo>
                    <a:pt x="6508" y="10560"/>
                  </a:lnTo>
                  <a:lnTo>
                    <a:pt x="6585" y="10529"/>
                  </a:lnTo>
                  <a:lnTo>
                    <a:pt x="6662" y="10496"/>
                  </a:lnTo>
                  <a:lnTo>
                    <a:pt x="6739" y="10461"/>
                  </a:lnTo>
                  <a:lnTo>
                    <a:pt x="6817" y="10425"/>
                  </a:lnTo>
                  <a:lnTo>
                    <a:pt x="6895" y="10387"/>
                  </a:lnTo>
                  <a:lnTo>
                    <a:pt x="6974" y="10348"/>
                  </a:lnTo>
                  <a:lnTo>
                    <a:pt x="7052" y="10307"/>
                  </a:lnTo>
                  <a:lnTo>
                    <a:pt x="7130" y="10264"/>
                  </a:lnTo>
                  <a:lnTo>
                    <a:pt x="7208" y="10220"/>
                  </a:lnTo>
                  <a:lnTo>
                    <a:pt x="7209" y="10220"/>
                  </a:lnTo>
                  <a:lnTo>
                    <a:pt x="7209" y="10220"/>
                  </a:lnTo>
                  <a:lnTo>
                    <a:pt x="6723" y="8550"/>
                  </a:lnTo>
                  <a:lnTo>
                    <a:pt x="6723" y="8550"/>
                  </a:lnTo>
                  <a:lnTo>
                    <a:pt x="6681" y="8581"/>
                  </a:lnTo>
                  <a:lnTo>
                    <a:pt x="6638" y="8611"/>
                  </a:lnTo>
                  <a:lnTo>
                    <a:pt x="6593" y="8640"/>
                  </a:lnTo>
                  <a:lnTo>
                    <a:pt x="6546" y="8669"/>
                  </a:lnTo>
                  <a:lnTo>
                    <a:pt x="6500" y="8697"/>
                  </a:lnTo>
                  <a:lnTo>
                    <a:pt x="6450" y="8726"/>
                  </a:lnTo>
                  <a:lnTo>
                    <a:pt x="6400" y="8753"/>
                  </a:lnTo>
                  <a:lnTo>
                    <a:pt x="6348" y="8780"/>
                  </a:lnTo>
                  <a:lnTo>
                    <a:pt x="6294" y="8806"/>
                  </a:lnTo>
                  <a:lnTo>
                    <a:pt x="6240" y="8832"/>
                  </a:lnTo>
                  <a:lnTo>
                    <a:pt x="6183" y="8857"/>
                  </a:lnTo>
                  <a:lnTo>
                    <a:pt x="6126" y="8882"/>
                  </a:lnTo>
                  <a:lnTo>
                    <a:pt x="6068" y="8906"/>
                  </a:lnTo>
                  <a:lnTo>
                    <a:pt x="6008" y="8930"/>
                  </a:lnTo>
                  <a:lnTo>
                    <a:pt x="5947" y="8953"/>
                  </a:lnTo>
                  <a:lnTo>
                    <a:pt x="5885" y="8976"/>
                  </a:lnTo>
                  <a:lnTo>
                    <a:pt x="5822" y="8997"/>
                  </a:lnTo>
                  <a:lnTo>
                    <a:pt x="5757" y="9018"/>
                  </a:lnTo>
                  <a:lnTo>
                    <a:pt x="5692" y="9039"/>
                  </a:lnTo>
                  <a:lnTo>
                    <a:pt x="5625" y="9059"/>
                  </a:lnTo>
                  <a:lnTo>
                    <a:pt x="5557" y="9079"/>
                  </a:lnTo>
                  <a:lnTo>
                    <a:pt x="5488" y="9098"/>
                  </a:lnTo>
                  <a:lnTo>
                    <a:pt x="5418" y="9115"/>
                  </a:lnTo>
                  <a:lnTo>
                    <a:pt x="5348" y="9133"/>
                  </a:lnTo>
                  <a:lnTo>
                    <a:pt x="5275" y="9150"/>
                  </a:lnTo>
                  <a:lnTo>
                    <a:pt x="5202" y="9166"/>
                  </a:lnTo>
                  <a:lnTo>
                    <a:pt x="5128" y="9181"/>
                  </a:lnTo>
                  <a:lnTo>
                    <a:pt x="5053" y="9197"/>
                  </a:lnTo>
                  <a:lnTo>
                    <a:pt x="4979" y="9210"/>
                  </a:lnTo>
                  <a:lnTo>
                    <a:pt x="4902" y="9224"/>
                  </a:lnTo>
                  <a:lnTo>
                    <a:pt x="4824" y="9236"/>
                  </a:lnTo>
                  <a:lnTo>
                    <a:pt x="4746" y="9248"/>
                  </a:lnTo>
                  <a:lnTo>
                    <a:pt x="4746" y="9248"/>
                  </a:lnTo>
                  <a:close/>
                  <a:moveTo>
                    <a:pt x="4409" y="5816"/>
                  </a:moveTo>
                  <a:lnTo>
                    <a:pt x="4409" y="5816"/>
                  </a:lnTo>
                  <a:lnTo>
                    <a:pt x="4516" y="5800"/>
                  </a:lnTo>
                  <a:lnTo>
                    <a:pt x="4621" y="5781"/>
                  </a:lnTo>
                  <a:lnTo>
                    <a:pt x="4724" y="5761"/>
                  </a:lnTo>
                  <a:lnTo>
                    <a:pt x="4824" y="5738"/>
                  </a:lnTo>
                  <a:lnTo>
                    <a:pt x="4921" y="5714"/>
                  </a:lnTo>
                  <a:lnTo>
                    <a:pt x="5017" y="5689"/>
                  </a:lnTo>
                  <a:lnTo>
                    <a:pt x="5108" y="5661"/>
                  </a:lnTo>
                  <a:lnTo>
                    <a:pt x="5198" y="5633"/>
                  </a:lnTo>
                  <a:lnTo>
                    <a:pt x="5242" y="5617"/>
                  </a:lnTo>
                  <a:lnTo>
                    <a:pt x="5284" y="5602"/>
                  </a:lnTo>
                  <a:lnTo>
                    <a:pt x="5326" y="5586"/>
                  </a:lnTo>
                  <a:lnTo>
                    <a:pt x="5366" y="5569"/>
                  </a:lnTo>
                  <a:lnTo>
                    <a:pt x="5407" y="5553"/>
                  </a:lnTo>
                  <a:lnTo>
                    <a:pt x="5446" y="5536"/>
                  </a:lnTo>
                  <a:lnTo>
                    <a:pt x="5485" y="5518"/>
                  </a:lnTo>
                  <a:lnTo>
                    <a:pt x="5522" y="5501"/>
                  </a:lnTo>
                  <a:lnTo>
                    <a:pt x="5560" y="5483"/>
                  </a:lnTo>
                  <a:lnTo>
                    <a:pt x="5595" y="5464"/>
                  </a:lnTo>
                  <a:lnTo>
                    <a:pt x="5630" y="5445"/>
                  </a:lnTo>
                  <a:lnTo>
                    <a:pt x="5664" y="5427"/>
                  </a:lnTo>
                  <a:lnTo>
                    <a:pt x="5697" y="5407"/>
                  </a:lnTo>
                  <a:lnTo>
                    <a:pt x="5729" y="5388"/>
                  </a:lnTo>
                  <a:lnTo>
                    <a:pt x="5760" y="5367"/>
                  </a:lnTo>
                  <a:lnTo>
                    <a:pt x="5790" y="5348"/>
                  </a:lnTo>
                  <a:lnTo>
                    <a:pt x="5790" y="5348"/>
                  </a:lnTo>
                  <a:lnTo>
                    <a:pt x="6269" y="6991"/>
                  </a:lnTo>
                  <a:lnTo>
                    <a:pt x="6269" y="6991"/>
                  </a:lnTo>
                  <a:lnTo>
                    <a:pt x="6232" y="7016"/>
                  </a:lnTo>
                  <a:lnTo>
                    <a:pt x="6196" y="7042"/>
                  </a:lnTo>
                  <a:lnTo>
                    <a:pt x="6157" y="7067"/>
                  </a:lnTo>
                  <a:lnTo>
                    <a:pt x="6118" y="7091"/>
                  </a:lnTo>
                  <a:lnTo>
                    <a:pt x="6076" y="7115"/>
                  </a:lnTo>
                  <a:lnTo>
                    <a:pt x="6035" y="7139"/>
                  </a:lnTo>
                  <a:lnTo>
                    <a:pt x="5991" y="7162"/>
                  </a:lnTo>
                  <a:lnTo>
                    <a:pt x="5947" y="7185"/>
                  </a:lnTo>
                  <a:lnTo>
                    <a:pt x="5902" y="7206"/>
                  </a:lnTo>
                  <a:lnTo>
                    <a:pt x="5855" y="7228"/>
                  </a:lnTo>
                  <a:lnTo>
                    <a:pt x="5807" y="7250"/>
                  </a:lnTo>
                  <a:lnTo>
                    <a:pt x="5758" y="7271"/>
                  </a:lnTo>
                  <a:lnTo>
                    <a:pt x="5708" y="7292"/>
                  </a:lnTo>
                  <a:lnTo>
                    <a:pt x="5657" y="7312"/>
                  </a:lnTo>
                  <a:lnTo>
                    <a:pt x="5605" y="7331"/>
                  </a:lnTo>
                  <a:lnTo>
                    <a:pt x="5552" y="7350"/>
                  </a:lnTo>
                  <a:lnTo>
                    <a:pt x="5498" y="7369"/>
                  </a:lnTo>
                  <a:lnTo>
                    <a:pt x="5443" y="7387"/>
                  </a:lnTo>
                  <a:lnTo>
                    <a:pt x="5387" y="7404"/>
                  </a:lnTo>
                  <a:lnTo>
                    <a:pt x="5330" y="7421"/>
                  </a:lnTo>
                  <a:lnTo>
                    <a:pt x="5273" y="7438"/>
                  </a:lnTo>
                  <a:lnTo>
                    <a:pt x="5213" y="7454"/>
                  </a:lnTo>
                  <a:lnTo>
                    <a:pt x="5154" y="7469"/>
                  </a:lnTo>
                  <a:lnTo>
                    <a:pt x="5094" y="7485"/>
                  </a:lnTo>
                  <a:lnTo>
                    <a:pt x="5033" y="7498"/>
                  </a:lnTo>
                  <a:lnTo>
                    <a:pt x="4970" y="7512"/>
                  </a:lnTo>
                  <a:lnTo>
                    <a:pt x="4908" y="7525"/>
                  </a:lnTo>
                  <a:lnTo>
                    <a:pt x="4844" y="7538"/>
                  </a:lnTo>
                  <a:lnTo>
                    <a:pt x="4780" y="7549"/>
                  </a:lnTo>
                  <a:lnTo>
                    <a:pt x="4714" y="7561"/>
                  </a:lnTo>
                  <a:lnTo>
                    <a:pt x="4649" y="7571"/>
                  </a:lnTo>
                  <a:lnTo>
                    <a:pt x="4582" y="7581"/>
                  </a:lnTo>
                  <a:lnTo>
                    <a:pt x="4582" y="7581"/>
                  </a:lnTo>
                  <a:lnTo>
                    <a:pt x="4409" y="5816"/>
                  </a:lnTo>
                  <a:lnTo>
                    <a:pt x="4409" y="5816"/>
                  </a:lnTo>
                  <a:close/>
                  <a:moveTo>
                    <a:pt x="4072" y="2375"/>
                  </a:moveTo>
                  <a:lnTo>
                    <a:pt x="4072" y="2375"/>
                  </a:lnTo>
                  <a:lnTo>
                    <a:pt x="4129" y="2368"/>
                  </a:lnTo>
                  <a:lnTo>
                    <a:pt x="4186" y="2359"/>
                  </a:lnTo>
                  <a:lnTo>
                    <a:pt x="4241" y="2350"/>
                  </a:lnTo>
                  <a:lnTo>
                    <a:pt x="4297" y="2339"/>
                  </a:lnTo>
                  <a:lnTo>
                    <a:pt x="4351" y="2329"/>
                  </a:lnTo>
                  <a:lnTo>
                    <a:pt x="4403" y="2318"/>
                  </a:lnTo>
                  <a:lnTo>
                    <a:pt x="4455" y="2305"/>
                  </a:lnTo>
                  <a:lnTo>
                    <a:pt x="4506" y="2292"/>
                  </a:lnTo>
                  <a:lnTo>
                    <a:pt x="4554" y="2278"/>
                  </a:lnTo>
                  <a:lnTo>
                    <a:pt x="4603" y="2263"/>
                  </a:lnTo>
                  <a:lnTo>
                    <a:pt x="4650" y="2249"/>
                  </a:lnTo>
                  <a:lnTo>
                    <a:pt x="4696" y="2232"/>
                  </a:lnTo>
                  <a:lnTo>
                    <a:pt x="4740" y="2217"/>
                  </a:lnTo>
                  <a:lnTo>
                    <a:pt x="4783" y="2199"/>
                  </a:lnTo>
                  <a:lnTo>
                    <a:pt x="4825" y="2181"/>
                  </a:lnTo>
                  <a:lnTo>
                    <a:pt x="4865" y="2163"/>
                  </a:lnTo>
                  <a:lnTo>
                    <a:pt x="4865" y="2163"/>
                  </a:lnTo>
                  <a:lnTo>
                    <a:pt x="5340" y="3798"/>
                  </a:lnTo>
                  <a:lnTo>
                    <a:pt x="5340" y="3798"/>
                  </a:lnTo>
                  <a:lnTo>
                    <a:pt x="5290" y="3828"/>
                  </a:lnTo>
                  <a:lnTo>
                    <a:pt x="5237" y="3859"/>
                  </a:lnTo>
                  <a:lnTo>
                    <a:pt x="5182" y="3888"/>
                  </a:lnTo>
                  <a:lnTo>
                    <a:pt x="5124" y="3916"/>
                  </a:lnTo>
                  <a:lnTo>
                    <a:pt x="5064" y="3943"/>
                  </a:lnTo>
                  <a:lnTo>
                    <a:pt x="5000" y="3969"/>
                  </a:lnTo>
                  <a:lnTo>
                    <a:pt x="4935" y="3993"/>
                  </a:lnTo>
                  <a:lnTo>
                    <a:pt x="4866" y="4017"/>
                  </a:lnTo>
                  <a:lnTo>
                    <a:pt x="4796" y="4039"/>
                  </a:lnTo>
                  <a:lnTo>
                    <a:pt x="4724" y="4060"/>
                  </a:lnTo>
                  <a:lnTo>
                    <a:pt x="4649" y="4080"/>
                  </a:lnTo>
                  <a:lnTo>
                    <a:pt x="4572" y="4098"/>
                  </a:lnTo>
                  <a:lnTo>
                    <a:pt x="4493" y="4116"/>
                  </a:lnTo>
                  <a:lnTo>
                    <a:pt x="4413" y="4132"/>
                  </a:lnTo>
                  <a:lnTo>
                    <a:pt x="4330" y="4145"/>
                  </a:lnTo>
                  <a:lnTo>
                    <a:pt x="4247" y="4158"/>
                  </a:lnTo>
                  <a:lnTo>
                    <a:pt x="4247" y="4158"/>
                  </a:lnTo>
                  <a:lnTo>
                    <a:pt x="4072" y="2375"/>
                  </a:lnTo>
                  <a:lnTo>
                    <a:pt x="4072" y="2375"/>
                  </a:lnTo>
                  <a:close/>
                  <a:moveTo>
                    <a:pt x="3975" y="14"/>
                  </a:moveTo>
                  <a:lnTo>
                    <a:pt x="3975" y="14"/>
                  </a:lnTo>
                  <a:lnTo>
                    <a:pt x="3989" y="10"/>
                  </a:lnTo>
                  <a:lnTo>
                    <a:pt x="4002" y="7"/>
                  </a:lnTo>
                  <a:lnTo>
                    <a:pt x="4016" y="3"/>
                  </a:lnTo>
                  <a:lnTo>
                    <a:pt x="4029" y="1"/>
                  </a:lnTo>
                  <a:lnTo>
                    <a:pt x="4043" y="0"/>
                  </a:lnTo>
                  <a:lnTo>
                    <a:pt x="4056" y="0"/>
                  </a:lnTo>
                  <a:lnTo>
                    <a:pt x="4070" y="0"/>
                  </a:lnTo>
                  <a:lnTo>
                    <a:pt x="4083" y="1"/>
                  </a:lnTo>
                  <a:lnTo>
                    <a:pt x="4096" y="2"/>
                  </a:lnTo>
                  <a:lnTo>
                    <a:pt x="4108" y="5"/>
                  </a:lnTo>
                  <a:lnTo>
                    <a:pt x="4121" y="9"/>
                  </a:lnTo>
                  <a:lnTo>
                    <a:pt x="4133" y="13"/>
                  </a:lnTo>
                  <a:lnTo>
                    <a:pt x="4145" y="17"/>
                  </a:lnTo>
                  <a:lnTo>
                    <a:pt x="4157" y="22"/>
                  </a:lnTo>
                  <a:lnTo>
                    <a:pt x="4169" y="28"/>
                  </a:lnTo>
                  <a:lnTo>
                    <a:pt x="4180" y="36"/>
                  </a:lnTo>
                  <a:lnTo>
                    <a:pt x="4190" y="43"/>
                  </a:lnTo>
                  <a:lnTo>
                    <a:pt x="4202" y="51"/>
                  </a:lnTo>
                  <a:lnTo>
                    <a:pt x="4212" y="61"/>
                  </a:lnTo>
                  <a:lnTo>
                    <a:pt x="4222" y="70"/>
                  </a:lnTo>
                  <a:lnTo>
                    <a:pt x="4232" y="81"/>
                  </a:lnTo>
                  <a:lnTo>
                    <a:pt x="4241" y="92"/>
                  </a:lnTo>
                  <a:lnTo>
                    <a:pt x="4251" y="104"/>
                  </a:lnTo>
                  <a:lnTo>
                    <a:pt x="4259" y="118"/>
                  </a:lnTo>
                  <a:lnTo>
                    <a:pt x="4267" y="132"/>
                  </a:lnTo>
                  <a:lnTo>
                    <a:pt x="4276" y="146"/>
                  </a:lnTo>
                  <a:lnTo>
                    <a:pt x="4283" y="162"/>
                  </a:lnTo>
                  <a:lnTo>
                    <a:pt x="4290" y="177"/>
                  </a:lnTo>
                  <a:lnTo>
                    <a:pt x="4297" y="194"/>
                  </a:lnTo>
                  <a:lnTo>
                    <a:pt x="4303" y="212"/>
                  </a:lnTo>
                  <a:lnTo>
                    <a:pt x="4308" y="231"/>
                  </a:lnTo>
                  <a:lnTo>
                    <a:pt x="4313" y="250"/>
                  </a:lnTo>
                  <a:lnTo>
                    <a:pt x="4313" y="250"/>
                  </a:lnTo>
                  <a:lnTo>
                    <a:pt x="4338" y="337"/>
                  </a:lnTo>
                  <a:lnTo>
                    <a:pt x="4394" y="534"/>
                  </a:lnTo>
                  <a:lnTo>
                    <a:pt x="4394" y="534"/>
                  </a:lnTo>
                  <a:lnTo>
                    <a:pt x="4370" y="546"/>
                  </a:lnTo>
                  <a:lnTo>
                    <a:pt x="4345" y="558"/>
                  </a:lnTo>
                  <a:lnTo>
                    <a:pt x="4319" y="569"/>
                  </a:lnTo>
                  <a:lnTo>
                    <a:pt x="4292" y="581"/>
                  </a:lnTo>
                  <a:lnTo>
                    <a:pt x="4264" y="591"/>
                  </a:lnTo>
                  <a:lnTo>
                    <a:pt x="4235" y="600"/>
                  </a:lnTo>
                  <a:lnTo>
                    <a:pt x="4206" y="611"/>
                  </a:lnTo>
                  <a:lnTo>
                    <a:pt x="4176" y="619"/>
                  </a:lnTo>
                  <a:lnTo>
                    <a:pt x="4145" y="629"/>
                  </a:lnTo>
                  <a:lnTo>
                    <a:pt x="4113" y="637"/>
                  </a:lnTo>
                  <a:lnTo>
                    <a:pt x="4080" y="644"/>
                  </a:lnTo>
                  <a:lnTo>
                    <a:pt x="4047" y="652"/>
                  </a:lnTo>
                  <a:lnTo>
                    <a:pt x="4013" y="659"/>
                  </a:lnTo>
                  <a:lnTo>
                    <a:pt x="3978" y="665"/>
                  </a:lnTo>
                  <a:lnTo>
                    <a:pt x="3943" y="670"/>
                  </a:lnTo>
                  <a:lnTo>
                    <a:pt x="3907" y="675"/>
                  </a:lnTo>
                  <a:lnTo>
                    <a:pt x="3907" y="675"/>
                  </a:lnTo>
                  <a:lnTo>
                    <a:pt x="3890" y="495"/>
                  </a:lnTo>
                  <a:lnTo>
                    <a:pt x="3890" y="495"/>
                  </a:lnTo>
                  <a:lnTo>
                    <a:pt x="3885" y="425"/>
                  </a:lnTo>
                  <a:lnTo>
                    <a:pt x="3878" y="350"/>
                  </a:lnTo>
                  <a:lnTo>
                    <a:pt x="3874" y="313"/>
                  </a:lnTo>
                  <a:lnTo>
                    <a:pt x="3872" y="276"/>
                  </a:lnTo>
                  <a:lnTo>
                    <a:pt x="3872" y="240"/>
                  </a:lnTo>
                  <a:lnTo>
                    <a:pt x="3872" y="205"/>
                  </a:lnTo>
                  <a:lnTo>
                    <a:pt x="3875" y="171"/>
                  </a:lnTo>
                  <a:lnTo>
                    <a:pt x="3878" y="154"/>
                  </a:lnTo>
                  <a:lnTo>
                    <a:pt x="3880" y="139"/>
                  </a:lnTo>
                  <a:lnTo>
                    <a:pt x="3883" y="124"/>
                  </a:lnTo>
                  <a:lnTo>
                    <a:pt x="3887" y="110"/>
                  </a:lnTo>
                  <a:lnTo>
                    <a:pt x="3892" y="96"/>
                  </a:lnTo>
                  <a:lnTo>
                    <a:pt x="3897" y="84"/>
                  </a:lnTo>
                  <a:lnTo>
                    <a:pt x="3904" y="71"/>
                  </a:lnTo>
                  <a:lnTo>
                    <a:pt x="3911" y="61"/>
                  </a:lnTo>
                  <a:lnTo>
                    <a:pt x="3919" y="50"/>
                  </a:lnTo>
                  <a:lnTo>
                    <a:pt x="3929" y="41"/>
                  </a:lnTo>
                  <a:lnTo>
                    <a:pt x="3938" y="33"/>
                  </a:lnTo>
                  <a:lnTo>
                    <a:pt x="3949" y="25"/>
                  </a:lnTo>
                  <a:lnTo>
                    <a:pt x="3962" y="19"/>
                  </a:lnTo>
                  <a:lnTo>
                    <a:pt x="3975" y="14"/>
                  </a:lnTo>
                  <a:lnTo>
                    <a:pt x="3975" y="14"/>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6" name="Freeform 156"/>
            <p:cNvSpPr>
              <a:spLocks/>
            </p:cNvSpPr>
            <p:nvPr/>
          </p:nvSpPr>
          <p:spPr bwMode="auto">
            <a:xfrm flipH="1">
              <a:off x="1805897" y="3654200"/>
              <a:ext cx="175452" cy="263143"/>
            </a:xfrm>
            <a:custGeom>
              <a:avLst/>
              <a:gdLst>
                <a:gd name="T0" fmla="*/ 487 w 958"/>
                <a:gd name="T1" fmla="*/ 0 h 1841"/>
                <a:gd name="T2" fmla="*/ 487 w 958"/>
                <a:gd name="T3" fmla="*/ 0 h 1841"/>
                <a:gd name="T4" fmla="*/ 680 w 958"/>
                <a:gd name="T5" fmla="*/ 666 h 1841"/>
                <a:gd name="T6" fmla="*/ 958 w 958"/>
                <a:gd name="T7" fmla="*/ 1629 h 1841"/>
                <a:gd name="T8" fmla="*/ 958 w 958"/>
                <a:gd name="T9" fmla="*/ 1629 h 1841"/>
                <a:gd name="T10" fmla="*/ 918 w 958"/>
                <a:gd name="T11" fmla="*/ 1647 h 1841"/>
                <a:gd name="T12" fmla="*/ 876 w 958"/>
                <a:gd name="T13" fmla="*/ 1665 h 1841"/>
                <a:gd name="T14" fmla="*/ 833 w 958"/>
                <a:gd name="T15" fmla="*/ 1683 h 1841"/>
                <a:gd name="T16" fmla="*/ 789 w 958"/>
                <a:gd name="T17" fmla="*/ 1698 h 1841"/>
                <a:gd name="T18" fmla="*/ 743 w 958"/>
                <a:gd name="T19" fmla="*/ 1715 h 1841"/>
                <a:gd name="T20" fmla="*/ 696 w 958"/>
                <a:gd name="T21" fmla="*/ 1729 h 1841"/>
                <a:gd name="T22" fmla="*/ 647 w 958"/>
                <a:gd name="T23" fmla="*/ 1744 h 1841"/>
                <a:gd name="T24" fmla="*/ 599 w 958"/>
                <a:gd name="T25" fmla="*/ 1758 h 1841"/>
                <a:gd name="T26" fmla="*/ 548 w 958"/>
                <a:gd name="T27" fmla="*/ 1771 h 1841"/>
                <a:gd name="T28" fmla="*/ 496 w 958"/>
                <a:gd name="T29" fmla="*/ 1784 h 1841"/>
                <a:gd name="T30" fmla="*/ 444 w 958"/>
                <a:gd name="T31" fmla="*/ 1795 h 1841"/>
                <a:gd name="T32" fmla="*/ 390 w 958"/>
                <a:gd name="T33" fmla="*/ 1805 h 1841"/>
                <a:gd name="T34" fmla="*/ 334 w 958"/>
                <a:gd name="T35" fmla="*/ 1816 h 1841"/>
                <a:gd name="T36" fmla="*/ 279 w 958"/>
                <a:gd name="T37" fmla="*/ 1825 h 1841"/>
                <a:gd name="T38" fmla="*/ 222 w 958"/>
                <a:gd name="T39" fmla="*/ 1834 h 1841"/>
                <a:gd name="T40" fmla="*/ 165 w 958"/>
                <a:gd name="T41" fmla="*/ 1841 h 1841"/>
                <a:gd name="T42" fmla="*/ 165 w 958"/>
                <a:gd name="T43" fmla="*/ 1841 h 1841"/>
                <a:gd name="T44" fmla="*/ 64 w 958"/>
                <a:gd name="T45" fmla="*/ 802 h 1841"/>
                <a:gd name="T46" fmla="*/ 0 w 958"/>
                <a:gd name="T47" fmla="*/ 141 h 1841"/>
                <a:gd name="T48" fmla="*/ 0 w 958"/>
                <a:gd name="T49" fmla="*/ 141 h 1841"/>
                <a:gd name="T50" fmla="*/ 36 w 958"/>
                <a:gd name="T51" fmla="*/ 136 h 1841"/>
                <a:gd name="T52" fmla="*/ 71 w 958"/>
                <a:gd name="T53" fmla="*/ 131 h 1841"/>
                <a:gd name="T54" fmla="*/ 106 w 958"/>
                <a:gd name="T55" fmla="*/ 125 h 1841"/>
                <a:gd name="T56" fmla="*/ 140 w 958"/>
                <a:gd name="T57" fmla="*/ 118 h 1841"/>
                <a:gd name="T58" fmla="*/ 173 w 958"/>
                <a:gd name="T59" fmla="*/ 110 h 1841"/>
                <a:gd name="T60" fmla="*/ 206 w 958"/>
                <a:gd name="T61" fmla="*/ 103 h 1841"/>
                <a:gd name="T62" fmla="*/ 238 w 958"/>
                <a:gd name="T63" fmla="*/ 95 h 1841"/>
                <a:gd name="T64" fmla="*/ 269 w 958"/>
                <a:gd name="T65" fmla="*/ 85 h 1841"/>
                <a:gd name="T66" fmla="*/ 299 w 958"/>
                <a:gd name="T67" fmla="*/ 77 h 1841"/>
                <a:gd name="T68" fmla="*/ 328 w 958"/>
                <a:gd name="T69" fmla="*/ 66 h 1841"/>
                <a:gd name="T70" fmla="*/ 357 w 958"/>
                <a:gd name="T71" fmla="*/ 57 h 1841"/>
                <a:gd name="T72" fmla="*/ 385 w 958"/>
                <a:gd name="T73" fmla="*/ 47 h 1841"/>
                <a:gd name="T74" fmla="*/ 412 w 958"/>
                <a:gd name="T75" fmla="*/ 35 h 1841"/>
                <a:gd name="T76" fmla="*/ 438 w 958"/>
                <a:gd name="T77" fmla="*/ 24 h 1841"/>
                <a:gd name="T78" fmla="*/ 463 w 958"/>
                <a:gd name="T79" fmla="*/ 12 h 1841"/>
                <a:gd name="T80" fmla="*/ 487 w 958"/>
                <a:gd name="T81" fmla="*/ 0 h 1841"/>
                <a:gd name="T82" fmla="*/ 487 w 958"/>
                <a:gd name="T83" fmla="*/ 0 h 1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8" h="1841">
                  <a:moveTo>
                    <a:pt x="487" y="0"/>
                  </a:moveTo>
                  <a:lnTo>
                    <a:pt x="487" y="0"/>
                  </a:lnTo>
                  <a:lnTo>
                    <a:pt x="680" y="666"/>
                  </a:lnTo>
                  <a:lnTo>
                    <a:pt x="958" y="1629"/>
                  </a:lnTo>
                  <a:lnTo>
                    <a:pt x="958" y="1629"/>
                  </a:lnTo>
                  <a:lnTo>
                    <a:pt x="918" y="1647"/>
                  </a:lnTo>
                  <a:lnTo>
                    <a:pt x="876" y="1665"/>
                  </a:lnTo>
                  <a:lnTo>
                    <a:pt x="833" y="1683"/>
                  </a:lnTo>
                  <a:lnTo>
                    <a:pt x="789" y="1698"/>
                  </a:lnTo>
                  <a:lnTo>
                    <a:pt x="743" y="1715"/>
                  </a:lnTo>
                  <a:lnTo>
                    <a:pt x="696" y="1729"/>
                  </a:lnTo>
                  <a:lnTo>
                    <a:pt x="647" y="1744"/>
                  </a:lnTo>
                  <a:lnTo>
                    <a:pt x="599" y="1758"/>
                  </a:lnTo>
                  <a:lnTo>
                    <a:pt x="548" y="1771"/>
                  </a:lnTo>
                  <a:lnTo>
                    <a:pt x="496" y="1784"/>
                  </a:lnTo>
                  <a:lnTo>
                    <a:pt x="444" y="1795"/>
                  </a:lnTo>
                  <a:lnTo>
                    <a:pt x="390" y="1805"/>
                  </a:lnTo>
                  <a:lnTo>
                    <a:pt x="334" y="1816"/>
                  </a:lnTo>
                  <a:lnTo>
                    <a:pt x="279" y="1825"/>
                  </a:lnTo>
                  <a:lnTo>
                    <a:pt x="222" y="1834"/>
                  </a:lnTo>
                  <a:lnTo>
                    <a:pt x="165" y="1841"/>
                  </a:lnTo>
                  <a:lnTo>
                    <a:pt x="165" y="1841"/>
                  </a:lnTo>
                  <a:lnTo>
                    <a:pt x="64" y="802"/>
                  </a:lnTo>
                  <a:lnTo>
                    <a:pt x="0" y="141"/>
                  </a:lnTo>
                  <a:lnTo>
                    <a:pt x="0" y="141"/>
                  </a:lnTo>
                  <a:lnTo>
                    <a:pt x="36" y="136"/>
                  </a:lnTo>
                  <a:lnTo>
                    <a:pt x="71" y="131"/>
                  </a:lnTo>
                  <a:lnTo>
                    <a:pt x="106" y="125"/>
                  </a:lnTo>
                  <a:lnTo>
                    <a:pt x="140" y="118"/>
                  </a:lnTo>
                  <a:lnTo>
                    <a:pt x="173" y="110"/>
                  </a:lnTo>
                  <a:lnTo>
                    <a:pt x="206" y="103"/>
                  </a:lnTo>
                  <a:lnTo>
                    <a:pt x="238" y="95"/>
                  </a:lnTo>
                  <a:lnTo>
                    <a:pt x="269" y="85"/>
                  </a:lnTo>
                  <a:lnTo>
                    <a:pt x="299" y="77"/>
                  </a:lnTo>
                  <a:lnTo>
                    <a:pt x="328" y="66"/>
                  </a:lnTo>
                  <a:lnTo>
                    <a:pt x="357" y="57"/>
                  </a:lnTo>
                  <a:lnTo>
                    <a:pt x="385" y="47"/>
                  </a:lnTo>
                  <a:lnTo>
                    <a:pt x="412" y="35"/>
                  </a:lnTo>
                  <a:lnTo>
                    <a:pt x="438" y="24"/>
                  </a:lnTo>
                  <a:lnTo>
                    <a:pt x="463" y="12"/>
                  </a:lnTo>
                  <a:lnTo>
                    <a:pt x="487" y="0"/>
                  </a:lnTo>
                  <a:lnTo>
                    <a:pt x="487" y="0"/>
                  </a:lnTo>
                  <a:close/>
                </a:path>
              </a:pathLst>
            </a:custGeom>
            <a:solidFill>
              <a:srgbClr val="F5A2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157"/>
            <p:cNvSpPr>
              <a:spLocks noEditPoints="1"/>
            </p:cNvSpPr>
            <p:nvPr/>
          </p:nvSpPr>
          <p:spPr bwMode="auto">
            <a:xfrm flipH="1">
              <a:off x="1462733" y="3654200"/>
              <a:ext cx="1140439" cy="1248640"/>
            </a:xfrm>
            <a:custGeom>
              <a:avLst/>
              <a:gdLst>
                <a:gd name="T0" fmla="*/ 1157 w 6185"/>
                <a:gd name="T1" fmla="*/ 4983 h 8714"/>
                <a:gd name="T2" fmla="*/ 1389 w 6185"/>
                <a:gd name="T3" fmla="*/ 4590 h 8714"/>
                <a:gd name="T4" fmla="*/ 1456 w 6185"/>
                <a:gd name="T5" fmla="*/ 4330 h 8714"/>
                <a:gd name="T6" fmla="*/ 1473 w 6185"/>
                <a:gd name="T7" fmla="*/ 4225 h 8714"/>
                <a:gd name="T8" fmla="*/ 1469 w 6185"/>
                <a:gd name="T9" fmla="*/ 4152 h 8714"/>
                <a:gd name="T10" fmla="*/ 1448 w 6185"/>
                <a:gd name="T11" fmla="*/ 4111 h 8714"/>
                <a:gd name="T12" fmla="*/ 1415 w 6185"/>
                <a:gd name="T13" fmla="*/ 4100 h 8714"/>
                <a:gd name="T14" fmla="*/ 1374 w 6185"/>
                <a:gd name="T15" fmla="*/ 4116 h 8714"/>
                <a:gd name="T16" fmla="*/ 1330 w 6185"/>
                <a:gd name="T17" fmla="*/ 4161 h 8714"/>
                <a:gd name="T18" fmla="*/ 1286 w 6185"/>
                <a:gd name="T19" fmla="*/ 4230 h 8714"/>
                <a:gd name="T20" fmla="*/ 1257 w 6185"/>
                <a:gd name="T21" fmla="*/ 4299 h 8714"/>
                <a:gd name="T22" fmla="*/ 1046 w 6185"/>
                <a:gd name="T23" fmla="*/ 4929 h 8714"/>
                <a:gd name="T24" fmla="*/ 451 w 6185"/>
                <a:gd name="T25" fmla="*/ 8326 h 8714"/>
                <a:gd name="T26" fmla="*/ 212 w 6185"/>
                <a:gd name="T27" fmla="*/ 8209 h 8714"/>
                <a:gd name="T28" fmla="*/ 0 w 6185"/>
                <a:gd name="T29" fmla="*/ 8083 h 8714"/>
                <a:gd name="T30" fmla="*/ 546 w 6185"/>
                <a:gd name="T31" fmla="*/ 6577 h 8714"/>
                <a:gd name="T32" fmla="*/ 713 w 6185"/>
                <a:gd name="T33" fmla="*/ 6666 h 8714"/>
                <a:gd name="T34" fmla="*/ 851 w 6185"/>
                <a:gd name="T35" fmla="*/ 6729 h 8714"/>
                <a:gd name="T36" fmla="*/ 4083 w 6185"/>
                <a:gd name="T37" fmla="*/ 5247 h 8714"/>
                <a:gd name="T38" fmla="*/ 4479 w 6185"/>
                <a:gd name="T39" fmla="*/ 5155 h 8714"/>
                <a:gd name="T40" fmla="*/ 4746 w 6185"/>
                <a:gd name="T41" fmla="*/ 5068 h 8714"/>
                <a:gd name="T42" fmla="*/ 4908 w 6185"/>
                <a:gd name="T43" fmla="*/ 5002 h 8714"/>
                <a:gd name="T44" fmla="*/ 5057 w 6185"/>
                <a:gd name="T45" fmla="*/ 4930 h 8714"/>
                <a:gd name="T46" fmla="*/ 5191 w 6185"/>
                <a:gd name="T47" fmla="*/ 4854 h 8714"/>
                <a:gd name="T48" fmla="*/ 4802 w 6185"/>
                <a:gd name="T49" fmla="*/ 3264 h 8714"/>
                <a:gd name="T50" fmla="*/ 4644 w 6185"/>
                <a:gd name="T51" fmla="*/ 3354 h 8714"/>
                <a:gd name="T52" fmla="*/ 4397 w 6185"/>
                <a:gd name="T53" fmla="*/ 3459 h 8714"/>
                <a:gd name="T54" fmla="*/ 4111 w 6185"/>
                <a:gd name="T55" fmla="*/ 3546 h 8714"/>
                <a:gd name="T56" fmla="*/ 3792 w 6185"/>
                <a:gd name="T57" fmla="*/ 3611 h 8714"/>
                <a:gd name="T58" fmla="*/ 3871 w 6185"/>
                <a:gd name="T59" fmla="*/ 5282 h 8714"/>
                <a:gd name="T60" fmla="*/ 6185 w 6185"/>
                <a:gd name="T61" fmla="*/ 8016 h 8714"/>
                <a:gd name="T62" fmla="*/ 6008 w 6185"/>
                <a:gd name="T63" fmla="*/ 8135 h 8714"/>
                <a:gd name="T64" fmla="*/ 5810 w 6185"/>
                <a:gd name="T65" fmla="*/ 8246 h 8714"/>
                <a:gd name="T66" fmla="*/ 5588 w 6185"/>
                <a:gd name="T67" fmla="*/ 8348 h 8714"/>
                <a:gd name="T68" fmla="*/ 5347 w 6185"/>
                <a:gd name="T69" fmla="*/ 8442 h 8714"/>
                <a:gd name="T70" fmla="*/ 5087 w 6185"/>
                <a:gd name="T71" fmla="*/ 8525 h 8714"/>
                <a:gd name="T72" fmla="*/ 4810 w 6185"/>
                <a:gd name="T73" fmla="*/ 8599 h 8714"/>
                <a:gd name="T74" fmla="*/ 4515 w 6185"/>
                <a:gd name="T75" fmla="*/ 8663 h 8714"/>
                <a:gd name="T76" fmla="*/ 4208 w 6185"/>
                <a:gd name="T77" fmla="*/ 8714 h 8714"/>
                <a:gd name="T78" fmla="*/ 4111 w 6185"/>
                <a:gd name="T79" fmla="*/ 7037 h 8714"/>
                <a:gd name="T80" fmla="*/ 4370 w 6185"/>
                <a:gd name="T81" fmla="*/ 6991 h 8714"/>
                <a:gd name="T82" fmla="*/ 4616 w 6185"/>
                <a:gd name="T83" fmla="*/ 6935 h 8714"/>
                <a:gd name="T84" fmla="*/ 4849 w 6185"/>
                <a:gd name="T85" fmla="*/ 6870 h 8714"/>
                <a:gd name="T86" fmla="*/ 5067 w 6185"/>
                <a:gd name="T87" fmla="*/ 6797 h 8714"/>
                <a:gd name="T88" fmla="*/ 5269 w 6185"/>
                <a:gd name="T89" fmla="*/ 6716 h 8714"/>
                <a:gd name="T90" fmla="*/ 5453 w 6185"/>
                <a:gd name="T91" fmla="*/ 6628 h 8714"/>
                <a:gd name="T92" fmla="*/ 5619 w 6185"/>
                <a:gd name="T93" fmla="*/ 6533 h 8714"/>
                <a:gd name="T94" fmla="*/ 5731 w 6185"/>
                <a:gd name="T95" fmla="*/ 6457 h 8714"/>
                <a:gd name="T96" fmla="*/ 4327 w 6185"/>
                <a:gd name="T97" fmla="*/ 1629 h 8714"/>
                <a:gd name="T98" fmla="*/ 4202 w 6185"/>
                <a:gd name="T99" fmla="*/ 1683 h 8714"/>
                <a:gd name="T100" fmla="*/ 4016 w 6185"/>
                <a:gd name="T101" fmla="*/ 1744 h 8714"/>
                <a:gd name="T102" fmla="*/ 3813 w 6185"/>
                <a:gd name="T103" fmla="*/ 1795 h 8714"/>
                <a:gd name="T104" fmla="*/ 3591 w 6185"/>
                <a:gd name="T105" fmla="*/ 1834 h 8714"/>
                <a:gd name="T106" fmla="*/ 3369 w 6185"/>
                <a:gd name="T107" fmla="*/ 141 h 8714"/>
                <a:gd name="T108" fmla="*/ 3475 w 6185"/>
                <a:gd name="T109" fmla="*/ 125 h 8714"/>
                <a:gd name="T110" fmla="*/ 3607 w 6185"/>
                <a:gd name="T111" fmla="*/ 95 h 8714"/>
                <a:gd name="T112" fmla="*/ 3726 w 6185"/>
                <a:gd name="T113" fmla="*/ 57 h 8714"/>
                <a:gd name="T114" fmla="*/ 3832 w 6185"/>
                <a:gd name="T115" fmla="*/ 12 h 8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5" h="8714">
                  <a:moveTo>
                    <a:pt x="1046" y="4929"/>
                  </a:moveTo>
                  <a:lnTo>
                    <a:pt x="1046" y="4929"/>
                  </a:lnTo>
                  <a:lnTo>
                    <a:pt x="1100" y="4956"/>
                  </a:lnTo>
                  <a:lnTo>
                    <a:pt x="1157" y="4983"/>
                  </a:lnTo>
                  <a:lnTo>
                    <a:pt x="1216" y="5009"/>
                  </a:lnTo>
                  <a:lnTo>
                    <a:pt x="1276" y="5035"/>
                  </a:lnTo>
                  <a:lnTo>
                    <a:pt x="1276" y="5035"/>
                  </a:lnTo>
                  <a:lnTo>
                    <a:pt x="1389" y="4590"/>
                  </a:lnTo>
                  <a:lnTo>
                    <a:pt x="1426" y="4445"/>
                  </a:lnTo>
                  <a:lnTo>
                    <a:pt x="1447" y="4362"/>
                  </a:lnTo>
                  <a:lnTo>
                    <a:pt x="1447" y="4362"/>
                  </a:lnTo>
                  <a:lnTo>
                    <a:pt x="1456" y="4330"/>
                  </a:lnTo>
                  <a:lnTo>
                    <a:pt x="1462" y="4301"/>
                  </a:lnTo>
                  <a:lnTo>
                    <a:pt x="1467" y="4274"/>
                  </a:lnTo>
                  <a:lnTo>
                    <a:pt x="1471" y="4248"/>
                  </a:lnTo>
                  <a:lnTo>
                    <a:pt x="1473" y="4225"/>
                  </a:lnTo>
                  <a:lnTo>
                    <a:pt x="1473" y="4204"/>
                  </a:lnTo>
                  <a:lnTo>
                    <a:pt x="1473" y="4184"/>
                  </a:lnTo>
                  <a:lnTo>
                    <a:pt x="1471" y="4168"/>
                  </a:lnTo>
                  <a:lnTo>
                    <a:pt x="1469" y="4152"/>
                  </a:lnTo>
                  <a:lnTo>
                    <a:pt x="1465" y="4138"/>
                  </a:lnTo>
                  <a:lnTo>
                    <a:pt x="1460" y="4128"/>
                  </a:lnTo>
                  <a:lnTo>
                    <a:pt x="1455" y="4119"/>
                  </a:lnTo>
                  <a:lnTo>
                    <a:pt x="1448" y="4111"/>
                  </a:lnTo>
                  <a:lnTo>
                    <a:pt x="1441" y="4105"/>
                  </a:lnTo>
                  <a:lnTo>
                    <a:pt x="1433" y="4102"/>
                  </a:lnTo>
                  <a:lnTo>
                    <a:pt x="1425" y="4100"/>
                  </a:lnTo>
                  <a:lnTo>
                    <a:pt x="1415" y="4100"/>
                  </a:lnTo>
                  <a:lnTo>
                    <a:pt x="1405" y="4101"/>
                  </a:lnTo>
                  <a:lnTo>
                    <a:pt x="1395" y="4105"/>
                  </a:lnTo>
                  <a:lnTo>
                    <a:pt x="1385" y="4110"/>
                  </a:lnTo>
                  <a:lnTo>
                    <a:pt x="1374" y="4116"/>
                  </a:lnTo>
                  <a:lnTo>
                    <a:pt x="1363" y="4125"/>
                  </a:lnTo>
                  <a:lnTo>
                    <a:pt x="1352" y="4135"/>
                  </a:lnTo>
                  <a:lnTo>
                    <a:pt x="1340" y="4148"/>
                  </a:lnTo>
                  <a:lnTo>
                    <a:pt x="1330" y="4161"/>
                  </a:lnTo>
                  <a:lnTo>
                    <a:pt x="1319" y="4176"/>
                  </a:lnTo>
                  <a:lnTo>
                    <a:pt x="1308" y="4193"/>
                  </a:lnTo>
                  <a:lnTo>
                    <a:pt x="1297" y="4210"/>
                  </a:lnTo>
                  <a:lnTo>
                    <a:pt x="1286" y="4230"/>
                  </a:lnTo>
                  <a:lnTo>
                    <a:pt x="1276" y="4252"/>
                  </a:lnTo>
                  <a:lnTo>
                    <a:pt x="1267" y="4274"/>
                  </a:lnTo>
                  <a:lnTo>
                    <a:pt x="1257" y="4299"/>
                  </a:lnTo>
                  <a:lnTo>
                    <a:pt x="1257" y="4299"/>
                  </a:lnTo>
                  <a:lnTo>
                    <a:pt x="1233" y="4370"/>
                  </a:lnTo>
                  <a:lnTo>
                    <a:pt x="1188" y="4504"/>
                  </a:lnTo>
                  <a:lnTo>
                    <a:pt x="1046" y="4929"/>
                  </a:lnTo>
                  <a:lnTo>
                    <a:pt x="1046" y="4929"/>
                  </a:lnTo>
                  <a:close/>
                  <a:moveTo>
                    <a:pt x="851" y="6729"/>
                  </a:moveTo>
                  <a:lnTo>
                    <a:pt x="851" y="6729"/>
                  </a:lnTo>
                  <a:lnTo>
                    <a:pt x="451" y="8326"/>
                  </a:lnTo>
                  <a:lnTo>
                    <a:pt x="451" y="8326"/>
                  </a:lnTo>
                  <a:lnTo>
                    <a:pt x="389" y="8298"/>
                  </a:lnTo>
                  <a:lnTo>
                    <a:pt x="329" y="8269"/>
                  </a:lnTo>
                  <a:lnTo>
                    <a:pt x="270" y="8239"/>
                  </a:lnTo>
                  <a:lnTo>
                    <a:pt x="212" y="8209"/>
                  </a:lnTo>
                  <a:lnTo>
                    <a:pt x="156" y="8179"/>
                  </a:lnTo>
                  <a:lnTo>
                    <a:pt x="102" y="8147"/>
                  </a:lnTo>
                  <a:lnTo>
                    <a:pt x="50" y="8115"/>
                  </a:lnTo>
                  <a:lnTo>
                    <a:pt x="0" y="8083"/>
                  </a:lnTo>
                  <a:lnTo>
                    <a:pt x="0" y="8083"/>
                  </a:lnTo>
                  <a:lnTo>
                    <a:pt x="507" y="6554"/>
                  </a:lnTo>
                  <a:lnTo>
                    <a:pt x="507" y="6554"/>
                  </a:lnTo>
                  <a:lnTo>
                    <a:pt x="546" y="6577"/>
                  </a:lnTo>
                  <a:lnTo>
                    <a:pt x="586" y="6599"/>
                  </a:lnTo>
                  <a:lnTo>
                    <a:pt x="627" y="6622"/>
                  </a:lnTo>
                  <a:lnTo>
                    <a:pt x="670" y="6644"/>
                  </a:lnTo>
                  <a:lnTo>
                    <a:pt x="713" y="6666"/>
                  </a:lnTo>
                  <a:lnTo>
                    <a:pt x="758" y="6687"/>
                  </a:lnTo>
                  <a:lnTo>
                    <a:pt x="804" y="6708"/>
                  </a:lnTo>
                  <a:lnTo>
                    <a:pt x="851" y="6729"/>
                  </a:lnTo>
                  <a:lnTo>
                    <a:pt x="851" y="6729"/>
                  </a:lnTo>
                  <a:close/>
                  <a:moveTo>
                    <a:pt x="3871" y="5282"/>
                  </a:moveTo>
                  <a:lnTo>
                    <a:pt x="3871" y="5282"/>
                  </a:lnTo>
                  <a:lnTo>
                    <a:pt x="3978" y="5266"/>
                  </a:lnTo>
                  <a:lnTo>
                    <a:pt x="4083" y="5247"/>
                  </a:lnTo>
                  <a:lnTo>
                    <a:pt x="4186" y="5227"/>
                  </a:lnTo>
                  <a:lnTo>
                    <a:pt x="4286" y="5204"/>
                  </a:lnTo>
                  <a:lnTo>
                    <a:pt x="4383" y="5180"/>
                  </a:lnTo>
                  <a:lnTo>
                    <a:pt x="4479" y="5155"/>
                  </a:lnTo>
                  <a:lnTo>
                    <a:pt x="4570" y="5127"/>
                  </a:lnTo>
                  <a:lnTo>
                    <a:pt x="4660" y="5099"/>
                  </a:lnTo>
                  <a:lnTo>
                    <a:pt x="4704" y="5083"/>
                  </a:lnTo>
                  <a:lnTo>
                    <a:pt x="4746" y="5068"/>
                  </a:lnTo>
                  <a:lnTo>
                    <a:pt x="4788" y="5052"/>
                  </a:lnTo>
                  <a:lnTo>
                    <a:pt x="4828" y="5035"/>
                  </a:lnTo>
                  <a:lnTo>
                    <a:pt x="4869" y="5019"/>
                  </a:lnTo>
                  <a:lnTo>
                    <a:pt x="4908" y="5002"/>
                  </a:lnTo>
                  <a:lnTo>
                    <a:pt x="4947" y="4984"/>
                  </a:lnTo>
                  <a:lnTo>
                    <a:pt x="4984" y="4967"/>
                  </a:lnTo>
                  <a:lnTo>
                    <a:pt x="5022" y="4949"/>
                  </a:lnTo>
                  <a:lnTo>
                    <a:pt x="5057" y="4930"/>
                  </a:lnTo>
                  <a:lnTo>
                    <a:pt x="5092" y="4911"/>
                  </a:lnTo>
                  <a:lnTo>
                    <a:pt x="5126" y="4893"/>
                  </a:lnTo>
                  <a:lnTo>
                    <a:pt x="5159" y="4873"/>
                  </a:lnTo>
                  <a:lnTo>
                    <a:pt x="5191" y="4854"/>
                  </a:lnTo>
                  <a:lnTo>
                    <a:pt x="5222" y="4833"/>
                  </a:lnTo>
                  <a:lnTo>
                    <a:pt x="5252" y="4814"/>
                  </a:lnTo>
                  <a:lnTo>
                    <a:pt x="5252" y="4814"/>
                  </a:lnTo>
                  <a:lnTo>
                    <a:pt x="4802" y="3264"/>
                  </a:lnTo>
                  <a:lnTo>
                    <a:pt x="4802" y="3264"/>
                  </a:lnTo>
                  <a:lnTo>
                    <a:pt x="4752" y="3294"/>
                  </a:lnTo>
                  <a:lnTo>
                    <a:pt x="4699" y="3325"/>
                  </a:lnTo>
                  <a:lnTo>
                    <a:pt x="4644" y="3354"/>
                  </a:lnTo>
                  <a:lnTo>
                    <a:pt x="4586" y="3382"/>
                  </a:lnTo>
                  <a:lnTo>
                    <a:pt x="4526" y="3409"/>
                  </a:lnTo>
                  <a:lnTo>
                    <a:pt x="4462" y="3435"/>
                  </a:lnTo>
                  <a:lnTo>
                    <a:pt x="4397" y="3459"/>
                  </a:lnTo>
                  <a:lnTo>
                    <a:pt x="4328" y="3483"/>
                  </a:lnTo>
                  <a:lnTo>
                    <a:pt x="4258" y="3505"/>
                  </a:lnTo>
                  <a:lnTo>
                    <a:pt x="4186" y="3526"/>
                  </a:lnTo>
                  <a:lnTo>
                    <a:pt x="4111" y="3546"/>
                  </a:lnTo>
                  <a:lnTo>
                    <a:pt x="4034" y="3564"/>
                  </a:lnTo>
                  <a:lnTo>
                    <a:pt x="3955" y="3582"/>
                  </a:lnTo>
                  <a:lnTo>
                    <a:pt x="3875" y="3598"/>
                  </a:lnTo>
                  <a:lnTo>
                    <a:pt x="3792" y="3611"/>
                  </a:lnTo>
                  <a:lnTo>
                    <a:pt x="3709" y="3624"/>
                  </a:lnTo>
                  <a:lnTo>
                    <a:pt x="3709" y="3624"/>
                  </a:lnTo>
                  <a:lnTo>
                    <a:pt x="3871" y="5282"/>
                  </a:lnTo>
                  <a:lnTo>
                    <a:pt x="3871" y="5282"/>
                  </a:lnTo>
                  <a:close/>
                  <a:moveTo>
                    <a:pt x="5731" y="6457"/>
                  </a:moveTo>
                  <a:lnTo>
                    <a:pt x="5731" y="6457"/>
                  </a:lnTo>
                  <a:lnTo>
                    <a:pt x="6185" y="8016"/>
                  </a:lnTo>
                  <a:lnTo>
                    <a:pt x="6185" y="8016"/>
                  </a:lnTo>
                  <a:lnTo>
                    <a:pt x="6143" y="8047"/>
                  </a:lnTo>
                  <a:lnTo>
                    <a:pt x="6100" y="8077"/>
                  </a:lnTo>
                  <a:lnTo>
                    <a:pt x="6055" y="8106"/>
                  </a:lnTo>
                  <a:lnTo>
                    <a:pt x="6008" y="8135"/>
                  </a:lnTo>
                  <a:lnTo>
                    <a:pt x="5962" y="8163"/>
                  </a:lnTo>
                  <a:lnTo>
                    <a:pt x="5912" y="8192"/>
                  </a:lnTo>
                  <a:lnTo>
                    <a:pt x="5862" y="8219"/>
                  </a:lnTo>
                  <a:lnTo>
                    <a:pt x="5810" y="8246"/>
                  </a:lnTo>
                  <a:lnTo>
                    <a:pt x="5756" y="8272"/>
                  </a:lnTo>
                  <a:lnTo>
                    <a:pt x="5702" y="8298"/>
                  </a:lnTo>
                  <a:lnTo>
                    <a:pt x="5645" y="8323"/>
                  </a:lnTo>
                  <a:lnTo>
                    <a:pt x="5588" y="8348"/>
                  </a:lnTo>
                  <a:lnTo>
                    <a:pt x="5530" y="8372"/>
                  </a:lnTo>
                  <a:lnTo>
                    <a:pt x="5470" y="8396"/>
                  </a:lnTo>
                  <a:lnTo>
                    <a:pt x="5409" y="8419"/>
                  </a:lnTo>
                  <a:lnTo>
                    <a:pt x="5347" y="8442"/>
                  </a:lnTo>
                  <a:lnTo>
                    <a:pt x="5284" y="8463"/>
                  </a:lnTo>
                  <a:lnTo>
                    <a:pt x="5219" y="8484"/>
                  </a:lnTo>
                  <a:lnTo>
                    <a:pt x="5154" y="8505"/>
                  </a:lnTo>
                  <a:lnTo>
                    <a:pt x="5087" y="8525"/>
                  </a:lnTo>
                  <a:lnTo>
                    <a:pt x="5019" y="8545"/>
                  </a:lnTo>
                  <a:lnTo>
                    <a:pt x="4950" y="8564"/>
                  </a:lnTo>
                  <a:lnTo>
                    <a:pt x="4880" y="8581"/>
                  </a:lnTo>
                  <a:lnTo>
                    <a:pt x="4810" y="8599"/>
                  </a:lnTo>
                  <a:lnTo>
                    <a:pt x="4737" y="8616"/>
                  </a:lnTo>
                  <a:lnTo>
                    <a:pt x="4664" y="8632"/>
                  </a:lnTo>
                  <a:lnTo>
                    <a:pt x="4590" y="8647"/>
                  </a:lnTo>
                  <a:lnTo>
                    <a:pt x="4515" y="8663"/>
                  </a:lnTo>
                  <a:lnTo>
                    <a:pt x="4441" y="8676"/>
                  </a:lnTo>
                  <a:lnTo>
                    <a:pt x="4364" y="8690"/>
                  </a:lnTo>
                  <a:lnTo>
                    <a:pt x="4286" y="8702"/>
                  </a:lnTo>
                  <a:lnTo>
                    <a:pt x="4208" y="8714"/>
                  </a:lnTo>
                  <a:lnTo>
                    <a:pt x="4208" y="8714"/>
                  </a:lnTo>
                  <a:lnTo>
                    <a:pt x="4044" y="7047"/>
                  </a:lnTo>
                  <a:lnTo>
                    <a:pt x="4044" y="7047"/>
                  </a:lnTo>
                  <a:lnTo>
                    <a:pt x="4111" y="7037"/>
                  </a:lnTo>
                  <a:lnTo>
                    <a:pt x="4176" y="7027"/>
                  </a:lnTo>
                  <a:lnTo>
                    <a:pt x="4242" y="7015"/>
                  </a:lnTo>
                  <a:lnTo>
                    <a:pt x="4306" y="7004"/>
                  </a:lnTo>
                  <a:lnTo>
                    <a:pt x="4370" y="6991"/>
                  </a:lnTo>
                  <a:lnTo>
                    <a:pt x="4432" y="6978"/>
                  </a:lnTo>
                  <a:lnTo>
                    <a:pt x="4495" y="6964"/>
                  </a:lnTo>
                  <a:lnTo>
                    <a:pt x="4556" y="6951"/>
                  </a:lnTo>
                  <a:lnTo>
                    <a:pt x="4616" y="6935"/>
                  </a:lnTo>
                  <a:lnTo>
                    <a:pt x="4675" y="6920"/>
                  </a:lnTo>
                  <a:lnTo>
                    <a:pt x="4735" y="6904"/>
                  </a:lnTo>
                  <a:lnTo>
                    <a:pt x="4792" y="6887"/>
                  </a:lnTo>
                  <a:lnTo>
                    <a:pt x="4849" y="6870"/>
                  </a:lnTo>
                  <a:lnTo>
                    <a:pt x="4905" y="6853"/>
                  </a:lnTo>
                  <a:lnTo>
                    <a:pt x="4960" y="6835"/>
                  </a:lnTo>
                  <a:lnTo>
                    <a:pt x="5014" y="6816"/>
                  </a:lnTo>
                  <a:lnTo>
                    <a:pt x="5067" y="6797"/>
                  </a:lnTo>
                  <a:lnTo>
                    <a:pt x="5119" y="6778"/>
                  </a:lnTo>
                  <a:lnTo>
                    <a:pt x="5170" y="6758"/>
                  </a:lnTo>
                  <a:lnTo>
                    <a:pt x="5220" y="6737"/>
                  </a:lnTo>
                  <a:lnTo>
                    <a:pt x="5269" y="6716"/>
                  </a:lnTo>
                  <a:lnTo>
                    <a:pt x="5317" y="6694"/>
                  </a:lnTo>
                  <a:lnTo>
                    <a:pt x="5364" y="6672"/>
                  </a:lnTo>
                  <a:lnTo>
                    <a:pt x="5409" y="6651"/>
                  </a:lnTo>
                  <a:lnTo>
                    <a:pt x="5453" y="6628"/>
                  </a:lnTo>
                  <a:lnTo>
                    <a:pt x="5497" y="6605"/>
                  </a:lnTo>
                  <a:lnTo>
                    <a:pt x="5538" y="6581"/>
                  </a:lnTo>
                  <a:lnTo>
                    <a:pt x="5580" y="6557"/>
                  </a:lnTo>
                  <a:lnTo>
                    <a:pt x="5619" y="6533"/>
                  </a:lnTo>
                  <a:lnTo>
                    <a:pt x="5658" y="6508"/>
                  </a:lnTo>
                  <a:lnTo>
                    <a:pt x="5694" y="6482"/>
                  </a:lnTo>
                  <a:lnTo>
                    <a:pt x="5731" y="6457"/>
                  </a:lnTo>
                  <a:lnTo>
                    <a:pt x="5731" y="6457"/>
                  </a:lnTo>
                  <a:close/>
                  <a:moveTo>
                    <a:pt x="3856" y="0"/>
                  </a:moveTo>
                  <a:lnTo>
                    <a:pt x="3856" y="0"/>
                  </a:lnTo>
                  <a:lnTo>
                    <a:pt x="4049" y="666"/>
                  </a:lnTo>
                  <a:lnTo>
                    <a:pt x="4327" y="1629"/>
                  </a:lnTo>
                  <a:lnTo>
                    <a:pt x="4327" y="1629"/>
                  </a:lnTo>
                  <a:lnTo>
                    <a:pt x="4287" y="1647"/>
                  </a:lnTo>
                  <a:lnTo>
                    <a:pt x="4245" y="1665"/>
                  </a:lnTo>
                  <a:lnTo>
                    <a:pt x="4202" y="1683"/>
                  </a:lnTo>
                  <a:lnTo>
                    <a:pt x="4158" y="1698"/>
                  </a:lnTo>
                  <a:lnTo>
                    <a:pt x="4112" y="1715"/>
                  </a:lnTo>
                  <a:lnTo>
                    <a:pt x="4065" y="1729"/>
                  </a:lnTo>
                  <a:lnTo>
                    <a:pt x="4016" y="1744"/>
                  </a:lnTo>
                  <a:lnTo>
                    <a:pt x="3968" y="1758"/>
                  </a:lnTo>
                  <a:lnTo>
                    <a:pt x="3917" y="1771"/>
                  </a:lnTo>
                  <a:lnTo>
                    <a:pt x="3865" y="1784"/>
                  </a:lnTo>
                  <a:lnTo>
                    <a:pt x="3813" y="1795"/>
                  </a:lnTo>
                  <a:lnTo>
                    <a:pt x="3759" y="1805"/>
                  </a:lnTo>
                  <a:lnTo>
                    <a:pt x="3703" y="1816"/>
                  </a:lnTo>
                  <a:lnTo>
                    <a:pt x="3648" y="1825"/>
                  </a:lnTo>
                  <a:lnTo>
                    <a:pt x="3591" y="1834"/>
                  </a:lnTo>
                  <a:lnTo>
                    <a:pt x="3534" y="1841"/>
                  </a:lnTo>
                  <a:lnTo>
                    <a:pt x="3534" y="1841"/>
                  </a:lnTo>
                  <a:lnTo>
                    <a:pt x="3433" y="802"/>
                  </a:lnTo>
                  <a:lnTo>
                    <a:pt x="3369" y="141"/>
                  </a:lnTo>
                  <a:lnTo>
                    <a:pt x="3369" y="141"/>
                  </a:lnTo>
                  <a:lnTo>
                    <a:pt x="3405" y="136"/>
                  </a:lnTo>
                  <a:lnTo>
                    <a:pt x="3440" y="131"/>
                  </a:lnTo>
                  <a:lnTo>
                    <a:pt x="3475" y="125"/>
                  </a:lnTo>
                  <a:lnTo>
                    <a:pt x="3509" y="118"/>
                  </a:lnTo>
                  <a:lnTo>
                    <a:pt x="3542" y="110"/>
                  </a:lnTo>
                  <a:lnTo>
                    <a:pt x="3575" y="103"/>
                  </a:lnTo>
                  <a:lnTo>
                    <a:pt x="3607" y="95"/>
                  </a:lnTo>
                  <a:lnTo>
                    <a:pt x="3638" y="85"/>
                  </a:lnTo>
                  <a:lnTo>
                    <a:pt x="3668" y="77"/>
                  </a:lnTo>
                  <a:lnTo>
                    <a:pt x="3697" y="66"/>
                  </a:lnTo>
                  <a:lnTo>
                    <a:pt x="3726" y="57"/>
                  </a:lnTo>
                  <a:lnTo>
                    <a:pt x="3754" y="47"/>
                  </a:lnTo>
                  <a:lnTo>
                    <a:pt x="3781" y="35"/>
                  </a:lnTo>
                  <a:lnTo>
                    <a:pt x="3807" y="24"/>
                  </a:lnTo>
                  <a:lnTo>
                    <a:pt x="3832" y="12"/>
                  </a:lnTo>
                  <a:lnTo>
                    <a:pt x="3856" y="0"/>
                  </a:lnTo>
                  <a:lnTo>
                    <a:pt x="3856" y="0"/>
                  </a:lnTo>
                  <a:close/>
                </a:path>
              </a:pathLst>
            </a:custGeom>
            <a:solidFill>
              <a:srgbClr val="D55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158"/>
            <p:cNvSpPr>
              <a:spLocks noEditPoints="1"/>
            </p:cNvSpPr>
            <p:nvPr/>
          </p:nvSpPr>
          <p:spPr bwMode="auto">
            <a:xfrm flipH="1">
              <a:off x="1373717" y="3509729"/>
              <a:ext cx="1906752" cy="1923267"/>
            </a:xfrm>
            <a:custGeom>
              <a:avLst/>
              <a:gdLst>
                <a:gd name="T0" fmla="*/ 5773 w 10347"/>
                <a:gd name="T1" fmla="*/ 11481 h 13420"/>
                <a:gd name="T2" fmla="*/ 4521 w 10347"/>
                <a:gd name="T3" fmla="*/ 11261 h 13420"/>
                <a:gd name="T4" fmla="*/ 3487 w 10347"/>
                <a:gd name="T5" fmla="*/ 10891 h 13420"/>
                <a:gd name="T6" fmla="*/ 2834 w 10347"/>
                <a:gd name="T7" fmla="*/ 10450 h 13420"/>
                <a:gd name="T8" fmla="*/ 2654 w 10347"/>
                <a:gd name="T9" fmla="*/ 10164 h 13420"/>
                <a:gd name="T10" fmla="*/ 2622 w 10347"/>
                <a:gd name="T11" fmla="*/ 9690 h 13420"/>
                <a:gd name="T12" fmla="*/ 94 w 10347"/>
                <a:gd name="T13" fmla="*/ 10046 h 13420"/>
                <a:gd name="T14" fmla="*/ 0 w 10347"/>
                <a:gd name="T15" fmla="*/ 10278 h 13420"/>
                <a:gd name="T16" fmla="*/ 82 w 10347"/>
                <a:gd name="T17" fmla="*/ 10472 h 13420"/>
                <a:gd name="T18" fmla="*/ 6120 w 10347"/>
                <a:gd name="T19" fmla="*/ 13335 h 13420"/>
                <a:gd name="T20" fmla="*/ 6724 w 10347"/>
                <a:gd name="T21" fmla="*/ 13420 h 13420"/>
                <a:gd name="T22" fmla="*/ 3420 w 10347"/>
                <a:gd name="T23" fmla="*/ 8889 h 13420"/>
                <a:gd name="T24" fmla="*/ 3175 w 10347"/>
                <a:gd name="T25" fmla="*/ 8565 h 13420"/>
                <a:gd name="T26" fmla="*/ 3616 w 10347"/>
                <a:gd name="T27" fmla="*/ 6844 h 13420"/>
                <a:gd name="T28" fmla="*/ 3732 w 10347"/>
                <a:gd name="T29" fmla="*/ 7158 h 13420"/>
                <a:gd name="T30" fmla="*/ 4009 w 10347"/>
                <a:gd name="T31" fmla="*/ 7444 h 13420"/>
                <a:gd name="T32" fmla="*/ 4323 w 10347"/>
                <a:gd name="T33" fmla="*/ 9414 h 13420"/>
                <a:gd name="T34" fmla="*/ 5293 w 10347"/>
                <a:gd name="T35" fmla="*/ 9679 h 13420"/>
                <a:gd name="T36" fmla="*/ 6442 w 10347"/>
                <a:gd name="T37" fmla="*/ 9801 h 13420"/>
                <a:gd name="T38" fmla="*/ 7394 w 10347"/>
                <a:gd name="T39" fmla="*/ 9779 h 13420"/>
                <a:gd name="T40" fmla="*/ 7362 w 10347"/>
                <a:gd name="T41" fmla="*/ 8100 h 13420"/>
                <a:gd name="T42" fmla="*/ 6175 w 10347"/>
                <a:gd name="T43" fmla="*/ 8108 h 13420"/>
                <a:gd name="T44" fmla="*/ 5246 w 10347"/>
                <a:gd name="T45" fmla="*/ 7968 h 13420"/>
                <a:gd name="T46" fmla="*/ 4530 w 10347"/>
                <a:gd name="T47" fmla="*/ 7739 h 13420"/>
                <a:gd name="T48" fmla="*/ 9784 w 10347"/>
                <a:gd name="T49" fmla="*/ 7036 h 13420"/>
                <a:gd name="T50" fmla="*/ 9498 w 10347"/>
                <a:gd name="T51" fmla="*/ 7397 h 13420"/>
                <a:gd name="T52" fmla="*/ 10120 w 10347"/>
                <a:gd name="T53" fmla="*/ 8794 h 13420"/>
                <a:gd name="T54" fmla="*/ 10304 w 10347"/>
                <a:gd name="T55" fmla="*/ 8495 h 13420"/>
                <a:gd name="T56" fmla="*/ 6902 w 10347"/>
                <a:gd name="T57" fmla="*/ 4676 h 13420"/>
                <a:gd name="T58" fmla="*/ 7152 w 10347"/>
                <a:gd name="T59" fmla="*/ 6334 h 13420"/>
                <a:gd name="T60" fmla="*/ 6229 w 10347"/>
                <a:gd name="T61" fmla="*/ 6328 h 13420"/>
                <a:gd name="T62" fmla="*/ 5487 w 10347"/>
                <a:gd name="T63" fmla="*/ 6212 h 13420"/>
                <a:gd name="T64" fmla="*/ 5068 w 10347"/>
                <a:gd name="T65" fmla="*/ 5600 h 13420"/>
                <a:gd name="T66" fmla="*/ 5144 w 10347"/>
                <a:gd name="T67" fmla="*/ 5148 h 13420"/>
                <a:gd name="T68" fmla="*/ 5031 w 10347"/>
                <a:gd name="T69" fmla="*/ 5145 h 13420"/>
                <a:gd name="T70" fmla="*/ 4725 w 10347"/>
                <a:gd name="T71" fmla="*/ 5939 h 13420"/>
                <a:gd name="T72" fmla="*/ 4317 w 10347"/>
                <a:gd name="T73" fmla="*/ 5637 h 13420"/>
                <a:gd name="T74" fmla="*/ 4162 w 10347"/>
                <a:gd name="T75" fmla="*/ 5371 h 13420"/>
                <a:gd name="T76" fmla="*/ 4743 w 10347"/>
                <a:gd name="T77" fmla="*/ 4060 h 13420"/>
                <a:gd name="T78" fmla="*/ 5012 w 10347"/>
                <a:gd name="T79" fmla="*/ 4292 h 13420"/>
                <a:gd name="T80" fmla="*/ 5808 w 10347"/>
                <a:gd name="T81" fmla="*/ 4587 h 13420"/>
                <a:gd name="T82" fmla="*/ 9305 w 10347"/>
                <a:gd name="T83" fmla="*/ 5363 h 13420"/>
                <a:gd name="T84" fmla="*/ 8613 w 10347"/>
                <a:gd name="T85" fmla="*/ 4174 h 13420"/>
                <a:gd name="T86" fmla="*/ 9097 w 10347"/>
                <a:gd name="T87" fmla="*/ 5690 h 13420"/>
                <a:gd name="T88" fmla="*/ 7707 w 10347"/>
                <a:gd name="T89" fmla="*/ 883 h 13420"/>
                <a:gd name="T90" fmla="*/ 8006 w 10347"/>
                <a:gd name="T91" fmla="*/ 2639 h 13420"/>
                <a:gd name="T92" fmla="*/ 5171 w 10347"/>
                <a:gd name="T93" fmla="*/ 2455 h 13420"/>
                <a:gd name="T94" fmla="*/ 5605 w 10347"/>
                <a:gd name="T95" fmla="*/ 2700 h 13420"/>
                <a:gd name="T96" fmla="*/ 6296 w 10347"/>
                <a:gd name="T97" fmla="*/ 2856 h 13420"/>
                <a:gd name="T98" fmla="*/ 7037 w 10347"/>
                <a:gd name="T99" fmla="*/ 2869 h 13420"/>
                <a:gd name="T100" fmla="*/ 6814 w 10347"/>
                <a:gd name="T101" fmla="*/ 1171 h 13420"/>
                <a:gd name="T102" fmla="*/ 6323 w 10347"/>
                <a:gd name="T103" fmla="*/ 1137 h 13420"/>
                <a:gd name="T104" fmla="*/ 5910 w 10347"/>
                <a:gd name="T105" fmla="*/ 999 h 13420"/>
                <a:gd name="T106" fmla="*/ 5171 w 10347"/>
                <a:gd name="T107" fmla="*/ 2455 h 13420"/>
                <a:gd name="T108" fmla="*/ 6245 w 10347"/>
                <a:gd name="T109" fmla="*/ 372 h 13420"/>
                <a:gd name="T110" fmla="*/ 6510 w 10347"/>
                <a:gd name="T111" fmla="*/ 470 h 13420"/>
                <a:gd name="T112" fmla="*/ 6928 w 10347"/>
                <a:gd name="T113" fmla="*/ 475 h 13420"/>
                <a:gd name="T114" fmla="*/ 7205 w 10347"/>
                <a:gd name="T115" fmla="*/ 381 h 13420"/>
                <a:gd name="T116" fmla="*/ 7302 w 10347"/>
                <a:gd name="T117" fmla="*/ 245 h 13420"/>
                <a:gd name="T118" fmla="*/ 7189 w 10347"/>
                <a:gd name="T119" fmla="*/ 98 h 13420"/>
                <a:gd name="T120" fmla="*/ 6847 w 10347"/>
                <a:gd name="T121" fmla="*/ 4 h 13420"/>
                <a:gd name="T122" fmla="*/ 6460 w 10347"/>
                <a:gd name="T123" fmla="*/ 29 h 13420"/>
                <a:gd name="T124" fmla="*/ 6218 w 10347"/>
                <a:gd name="T125" fmla="*/ 139 h 13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47" h="13420">
                  <a:moveTo>
                    <a:pt x="6724" y="13420"/>
                  </a:moveTo>
                  <a:lnTo>
                    <a:pt x="6724" y="11544"/>
                  </a:lnTo>
                  <a:lnTo>
                    <a:pt x="6724" y="11544"/>
                  </a:lnTo>
                  <a:lnTo>
                    <a:pt x="6692" y="11544"/>
                  </a:lnTo>
                  <a:lnTo>
                    <a:pt x="6601" y="11542"/>
                  </a:lnTo>
                  <a:lnTo>
                    <a:pt x="6535" y="11539"/>
                  </a:lnTo>
                  <a:lnTo>
                    <a:pt x="6457" y="11536"/>
                  </a:lnTo>
                  <a:lnTo>
                    <a:pt x="6367" y="11531"/>
                  </a:lnTo>
                  <a:lnTo>
                    <a:pt x="6266" y="11525"/>
                  </a:lnTo>
                  <a:lnTo>
                    <a:pt x="6156" y="11517"/>
                  </a:lnTo>
                  <a:lnTo>
                    <a:pt x="6036" y="11507"/>
                  </a:lnTo>
                  <a:lnTo>
                    <a:pt x="5908" y="11496"/>
                  </a:lnTo>
                  <a:lnTo>
                    <a:pt x="5773" y="11481"/>
                  </a:lnTo>
                  <a:lnTo>
                    <a:pt x="5631" y="11465"/>
                  </a:lnTo>
                  <a:lnTo>
                    <a:pt x="5483" y="11446"/>
                  </a:lnTo>
                  <a:lnTo>
                    <a:pt x="5330" y="11424"/>
                  </a:lnTo>
                  <a:lnTo>
                    <a:pt x="5252" y="11412"/>
                  </a:lnTo>
                  <a:lnTo>
                    <a:pt x="5173" y="11398"/>
                  </a:lnTo>
                  <a:lnTo>
                    <a:pt x="5094" y="11384"/>
                  </a:lnTo>
                  <a:lnTo>
                    <a:pt x="5013" y="11370"/>
                  </a:lnTo>
                  <a:lnTo>
                    <a:pt x="4932" y="11354"/>
                  </a:lnTo>
                  <a:lnTo>
                    <a:pt x="4851" y="11338"/>
                  </a:lnTo>
                  <a:lnTo>
                    <a:pt x="4769" y="11320"/>
                  </a:lnTo>
                  <a:lnTo>
                    <a:pt x="4687" y="11301"/>
                  </a:lnTo>
                  <a:lnTo>
                    <a:pt x="4605" y="11281"/>
                  </a:lnTo>
                  <a:lnTo>
                    <a:pt x="4521" y="11261"/>
                  </a:lnTo>
                  <a:lnTo>
                    <a:pt x="4439" y="11240"/>
                  </a:lnTo>
                  <a:lnTo>
                    <a:pt x="4357" y="11217"/>
                  </a:lnTo>
                  <a:lnTo>
                    <a:pt x="4275" y="11194"/>
                  </a:lnTo>
                  <a:lnTo>
                    <a:pt x="4193" y="11169"/>
                  </a:lnTo>
                  <a:lnTo>
                    <a:pt x="4112" y="11143"/>
                  </a:lnTo>
                  <a:lnTo>
                    <a:pt x="4031" y="11116"/>
                  </a:lnTo>
                  <a:lnTo>
                    <a:pt x="3950" y="11087"/>
                  </a:lnTo>
                  <a:lnTo>
                    <a:pt x="3871" y="11057"/>
                  </a:lnTo>
                  <a:lnTo>
                    <a:pt x="3792" y="11027"/>
                  </a:lnTo>
                  <a:lnTo>
                    <a:pt x="3714" y="10995"/>
                  </a:lnTo>
                  <a:lnTo>
                    <a:pt x="3637" y="10961"/>
                  </a:lnTo>
                  <a:lnTo>
                    <a:pt x="3562" y="10927"/>
                  </a:lnTo>
                  <a:lnTo>
                    <a:pt x="3487" y="10891"/>
                  </a:lnTo>
                  <a:lnTo>
                    <a:pt x="3414" y="10853"/>
                  </a:lnTo>
                  <a:lnTo>
                    <a:pt x="3342" y="10814"/>
                  </a:lnTo>
                  <a:lnTo>
                    <a:pt x="3273" y="10774"/>
                  </a:lnTo>
                  <a:lnTo>
                    <a:pt x="3204" y="10732"/>
                  </a:lnTo>
                  <a:lnTo>
                    <a:pt x="3138" y="10689"/>
                  </a:lnTo>
                  <a:lnTo>
                    <a:pt x="3072" y="10645"/>
                  </a:lnTo>
                  <a:lnTo>
                    <a:pt x="3010" y="10598"/>
                  </a:lnTo>
                  <a:lnTo>
                    <a:pt x="2980" y="10575"/>
                  </a:lnTo>
                  <a:lnTo>
                    <a:pt x="2949" y="10550"/>
                  </a:lnTo>
                  <a:lnTo>
                    <a:pt x="2919" y="10526"/>
                  </a:lnTo>
                  <a:lnTo>
                    <a:pt x="2890" y="10501"/>
                  </a:lnTo>
                  <a:lnTo>
                    <a:pt x="2862" y="10476"/>
                  </a:lnTo>
                  <a:lnTo>
                    <a:pt x="2834" y="10450"/>
                  </a:lnTo>
                  <a:lnTo>
                    <a:pt x="2807" y="10424"/>
                  </a:lnTo>
                  <a:lnTo>
                    <a:pt x="2780" y="10398"/>
                  </a:lnTo>
                  <a:lnTo>
                    <a:pt x="2780" y="10398"/>
                  </a:lnTo>
                  <a:lnTo>
                    <a:pt x="2767" y="10382"/>
                  </a:lnTo>
                  <a:lnTo>
                    <a:pt x="2754" y="10362"/>
                  </a:lnTo>
                  <a:lnTo>
                    <a:pt x="2736" y="10336"/>
                  </a:lnTo>
                  <a:lnTo>
                    <a:pt x="2717" y="10303"/>
                  </a:lnTo>
                  <a:lnTo>
                    <a:pt x="2706" y="10284"/>
                  </a:lnTo>
                  <a:lnTo>
                    <a:pt x="2696" y="10263"/>
                  </a:lnTo>
                  <a:lnTo>
                    <a:pt x="2685" y="10241"/>
                  </a:lnTo>
                  <a:lnTo>
                    <a:pt x="2675" y="10217"/>
                  </a:lnTo>
                  <a:lnTo>
                    <a:pt x="2665" y="10191"/>
                  </a:lnTo>
                  <a:lnTo>
                    <a:pt x="2654" y="10164"/>
                  </a:lnTo>
                  <a:lnTo>
                    <a:pt x="2645" y="10136"/>
                  </a:lnTo>
                  <a:lnTo>
                    <a:pt x="2635" y="10106"/>
                  </a:lnTo>
                  <a:lnTo>
                    <a:pt x="2628" y="10075"/>
                  </a:lnTo>
                  <a:lnTo>
                    <a:pt x="2621" y="10042"/>
                  </a:lnTo>
                  <a:lnTo>
                    <a:pt x="2615" y="10008"/>
                  </a:lnTo>
                  <a:lnTo>
                    <a:pt x="2609" y="9973"/>
                  </a:lnTo>
                  <a:lnTo>
                    <a:pt x="2606" y="9936"/>
                  </a:lnTo>
                  <a:lnTo>
                    <a:pt x="2604" y="9898"/>
                  </a:lnTo>
                  <a:lnTo>
                    <a:pt x="2604" y="9859"/>
                  </a:lnTo>
                  <a:lnTo>
                    <a:pt x="2605" y="9818"/>
                  </a:lnTo>
                  <a:lnTo>
                    <a:pt x="2609" y="9777"/>
                  </a:lnTo>
                  <a:lnTo>
                    <a:pt x="2615" y="9734"/>
                  </a:lnTo>
                  <a:lnTo>
                    <a:pt x="2622" y="9690"/>
                  </a:lnTo>
                  <a:lnTo>
                    <a:pt x="2632" y="9645"/>
                  </a:lnTo>
                  <a:lnTo>
                    <a:pt x="2645" y="9600"/>
                  </a:lnTo>
                  <a:lnTo>
                    <a:pt x="2660" y="9553"/>
                  </a:lnTo>
                  <a:lnTo>
                    <a:pt x="2660" y="9553"/>
                  </a:lnTo>
                  <a:lnTo>
                    <a:pt x="2786" y="9193"/>
                  </a:lnTo>
                  <a:lnTo>
                    <a:pt x="2892" y="8893"/>
                  </a:lnTo>
                  <a:lnTo>
                    <a:pt x="2991" y="8612"/>
                  </a:lnTo>
                  <a:lnTo>
                    <a:pt x="142" y="9994"/>
                  </a:lnTo>
                  <a:lnTo>
                    <a:pt x="142" y="9994"/>
                  </a:lnTo>
                  <a:lnTo>
                    <a:pt x="135" y="10001"/>
                  </a:lnTo>
                  <a:lnTo>
                    <a:pt x="118" y="10017"/>
                  </a:lnTo>
                  <a:lnTo>
                    <a:pt x="106" y="10030"/>
                  </a:lnTo>
                  <a:lnTo>
                    <a:pt x="94" y="10046"/>
                  </a:lnTo>
                  <a:lnTo>
                    <a:pt x="80" y="10062"/>
                  </a:lnTo>
                  <a:lnTo>
                    <a:pt x="65" y="10082"/>
                  </a:lnTo>
                  <a:lnTo>
                    <a:pt x="52" y="10103"/>
                  </a:lnTo>
                  <a:lnTo>
                    <a:pt x="38" y="10126"/>
                  </a:lnTo>
                  <a:lnTo>
                    <a:pt x="26" y="10151"/>
                  </a:lnTo>
                  <a:lnTo>
                    <a:pt x="17" y="10177"/>
                  </a:lnTo>
                  <a:lnTo>
                    <a:pt x="11" y="10190"/>
                  </a:lnTo>
                  <a:lnTo>
                    <a:pt x="8" y="10204"/>
                  </a:lnTo>
                  <a:lnTo>
                    <a:pt x="5" y="10218"/>
                  </a:lnTo>
                  <a:lnTo>
                    <a:pt x="2" y="10233"/>
                  </a:lnTo>
                  <a:lnTo>
                    <a:pt x="1" y="10248"/>
                  </a:lnTo>
                  <a:lnTo>
                    <a:pt x="0" y="10262"/>
                  </a:lnTo>
                  <a:lnTo>
                    <a:pt x="0" y="10278"/>
                  </a:lnTo>
                  <a:lnTo>
                    <a:pt x="1" y="10292"/>
                  </a:lnTo>
                  <a:lnTo>
                    <a:pt x="1" y="10292"/>
                  </a:lnTo>
                  <a:lnTo>
                    <a:pt x="3" y="10308"/>
                  </a:lnTo>
                  <a:lnTo>
                    <a:pt x="5" y="10323"/>
                  </a:lnTo>
                  <a:lnTo>
                    <a:pt x="8" y="10337"/>
                  </a:lnTo>
                  <a:lnTo>
                    <a:pt x="12" y="10351"/>
                  </a:lnTo>
                  <a:lnTo>
                    <a:pt x="17" y="10363"/>
                  </a:lnTo>
                  <a:lnTo>
                    <a:pt x="21" y="10376"/>
                  </a:lnTo>
                  <a:lnTo>
                    <a:pt x="31" y="10399"/>
                  </a:lnTo>
                  <a:lnTo>
                    <a:pt x="43" y="10421"/>
                  </a:lnTo>
                  <a:lnTo>
                    <a:pt x="56" y="10439"/>
                  </a:lnTo>
                  <a:lnTo>
                    <a:pt x="69" y="10457"/>
                  </a:lnTo>
                  <a:lnTo>
                    <a:pt x="82" y="10472"/>
                  </a:lnTo>
                  <a:lnTo>
                    <a:pt x="96" y="10485"/>
                  </a:lnTo>
                  <a:lnTo>
                    <a:pt x="108" y="10497"/>
                  </a:lnTo>
                  <a:lnTo>
                    <a:pt x="120" y="10506"/>
                  </a:lnTo>
                  <a:lnTo>
                    <a:pt x="130" y="10513"/>
                  </a:lnTo>
                  <a:lnTo>
                    <a:pt x="146" y="10524"/>
                  </a:lnTo>
                  <a:lnTo>
                    <a:pt x="152" y="10527"/>
                  </a:lnTo>
                  <a:lnTo>
                    <a:pt x="5962" y="13279"/>
                  </a:lnTo>
                  <a:lnTo>
                    <a:pt x="5962" y="13279"/>
                  </a:lnTo>
                  <a:lnTo>
                    <a:pt x="5976" y="13285"/>
                  </a:lnTo>
                  <a:lnTo>
                    <a:pt x="6015" y="13301"/>
                  </a:lnTo>
                  <a:lnTo>
                    <a:pt x="6044" y="13311"/>
                  </a:lnTo>
                  <a:lnTo>
                    <a:pt x="6080" y="13322"/>
                  </a:lnTo>
                  <a:lnTo>
                    <a:pt x="6120" y="13335"/>
                  </a:lnTo>
                  <a:lnTo>
                    <a:pt x="6167" y="13347"/>
                  </a:lnTo>
                  <a:lnTo>
                    <a:pt x="6219" y="13361"/>
                  </a:lnTo>
                  <a:lnTo>
                    <a:pt x="6276" y="13373"/>
                  </a:lnTo>
                  <a:lnTo>
                    <a:pt x="6340" y="13385"/>
                  </a:lnTo>
                  <a:lnTo>
                    <a:pt x="6407" y="13396"/>
                  </a:lnTo>
                  <a:lnTo>
                    <a:pt x="6479" y="13406"/>
                  </a:lnTo>
                  <a:lnTo>
                    <a:pt x="6517" y="13409"/>
                  </a:lnTo>
                  <a:lnTo>
                    <a:pt x="6557" y="13413"/>
                  </a:lnTo>
                  <a:lnTo>
                    <a:pt x="6596" y="13415"/>
                  </a:lnTo>
                  <a:lnTo>
                    <a:pt x="6638" y="13418"/>
                  </a:lnTo>
                  <a:lnTo>
                    <a:pt x="6681" y="13419"/>
                  </a:lnTo>
                  <a:lnTo>
                    <a:pt x="6724" y="13420"/>
                  </a:lnTo>
                  <a:lnTo>
                    <a:pt x="6724" y="13420"/>
                  </a:lnTo>
                  <a:close/>
                  <a:moveTo>
                    <a:pt x="4186" y="7564"/>
                  </a:moveTo>
                  <a:lnTo>
                    <a:pt x="4186" y="7564"/>
                  </a:lnTo>
                  <a:lnTo>
                    <a:pt x="3679" y="9093"/>
                  </a:lnTo>
                  <a:lnTo>
                    <a:pt x="3679" y="9093"/>
                  </a:lnTo>
                  <a:lnTo>
                    <a:pt x="3647" y="9071"/>
                  </a:lnTo>
                  <a:lnTo>
                    <a:pt x="3616" y="9049"/>
                  </a:lnTo>
                  <a:lnTo>
                    <a:pt x="3586" y="9026"/>
                  </a:lnTo>
                  <a:lnTo>
                    <a:pt x="3556" y="9005"/>
                  </a:lnTo>
                  <a:lnTo>
                    <a:pt x="3526" y="8982"/>
                  </a:lnTo>
                  <a:lnTo>
                    <a:pt x="3498" y="8959"/>
                  </a:lnTo>
                  <a:lnTo>
                    <a:pt x="3471" y="8936"/>
                  </a:lnTo>
                  <a:lnTo>
                    <a:pt x="3445" y="8913"/>
                  </a:lnTo>
                  <a:lnTo>
                    <a:pt x="3420" y="8889"/>
                  </a:lnTo>
                  <a:lnTo>
                    <a:pt x="3395" y="8865"/>
                  </a:lnTo>
                  <a:lnTo>
                    <a:pt x="3373" y="8841"/>
                  </a:lnTo>
                  <a:lnTo>
                    <a:pt x="3350" y="8817"/>
                  </a:lnTo>
                  <a:lnTo>
                    <a:pt x="3328" y="8793"/>
                  </a:lnTo>
                  <a:lnTo>
                    <a:pt x="3307" y="8768"/>
                  </a:lnTo>
                  <a:lnTo>
                    <a:pt x="3287" y="8743"/>
                  </a:lnTo>
                  <a:lnTo>
                    <a:pt x="3269" y="8718"/>
                  </a:lnTo>
                  <a:lnTo>
                    <a:pt x="3250" y="8693"/>
                  </a:lnTo>
                  <a:lnTo>
                    <a:pt x="3233" y="8668"/>
                  </a:lnTo>
                  <a:lnTo>
                    <a:pt x="3218" y="8642"/>
                  </a:lnTo>
                  <a:lnTo>
                    <a:pt x="3202" y="8617"/>
                  </a:lnTo>
                  <a:lnTo>
                    <a:pt x="3189" y="8591"/>
                  </a:lnTo>
                  <a:lnTo>
                    <a:pt x="3175" y="8565"/>
                  </a:lnTo>
                  <a:lnTo>
                    <a:pt x="3163" y="8539"/>
                  </a:lnTo>
                  <a:lnTo>
                    <a:pt x="3152" y="8513"/>
                  </a:lnTo>
                  <a:lnTo>
                    <a:pt x="3142" y="8486"/>
                  </a:lnTo>
                  <a:lnTo>
                    <a:pt x="3133" y="8460"/>
                  </a:lnTo>
                  <a:lnTo>
                    <a:pt x="3125" y="8433"/>
                  </a:lnTo>
                  <a:lnTo>
                    <a:pt x="3118" y="8405"/>
                  </a:lnTo>
                  <a:lnTo>
                    <a:pt x="3113" y="8379"/>
                  </a:lnTo>
                  <a:lnTo>
                    <a:pt x="3107" y="8352"/>
                  </a:lnTo>
                  <a:lnTo>
                    <a:pt x="3104" y="8324"/>
                  </a:lnTo>
                  <a:lnTo>
                    <a:pt x="3101" y="8297"/>
                  </a:lnTo>
                  <a:lnTo>
                    <a:pt x="3101" y="8297"/>
                  </a:lnTo>
                  <a:lnTo>
                    <a:pt x="3616" y="6844"/>
                  </a:lnTo>
                  <a:lnTo>
                    <a:pt x="3616" y="6844"/>
                  </a:lnTo>
                  <a:lnTo>
                    <a:pt x="3618" y="6869"/>
                  </a:lnTo>
                  <a:lnTo>
                    <a:pt x="3622" y="6894"/>
                  </a:lnTo>
                  <a:lnTo>
                    <a:pt x="3627" y="6919"/>
                  </a:lnTo>
                  <a:lnTo>
                    <a:pt x="3634" y="6943"/>
                  </a:lnTo>
                  <a:lnTo>
                    <a:pt x="3640" y="6968"/>
                  </a:lnTo>
                  <a:lnTo>
                    <a:pt x="3648" y="6992"/>
                  </a:lnTo>
                  <a:lnTo>
                    <a:pt x="3657" y="7017"/>
                  </a:lnTo>
                  <a:lnTo>
                    <a:pt x="3667" y="7041"/>
                  </a:lnTo>
                  <a:lnTo>
                    <a:pt x="3678" y="7065"/>
                  </a:lnTo>
                  <a:lnTo>
                    <a:pt x="3691" y="7088"/>
                  </a:lnTo>
                  <a:lnTo>
                    <a:pt x="3703" y="7111"/>
                  </a:lnTo>
                  <a:lnTo>
                    <a:pt x="3718" y="7135"/>
                  </a:lnTo>
                  <a:lnTo>
                    <a:pt x="3732" y="7158"/>
                  </a:lnTo>
                  <a:lnTo>
                    <a:pt x="3748" y="7181"/>
                  </a:lnTo>
                  <a:lnTo>
                    <a:pt x="3764" y="7204"/>
                  </a:lnTo>
                  <a:lnTo>
                    <a:pt x="3782" y="7227"/>
                  </a:lnTo>
                  <a:lnTo>
                    <a:pt x="3801" y="7250"/>
                  </a:lnTo>
                  <a:lnTo>
                    <a:pt x="3821" y="7272"/>
                  </a:lnTo>
                  <a:lnTo>
                    <a:pt x="3841" y="7295"/>
                  </a:lnTo>
                  <a:lnTo>
                    <a:pt x="3862" y="7317"/>
                  </a:lnTo>
                  <a:lnTo>
                    <a:pt x="3885" y="7339"/>
                  </a:lnTo>
                  <a:lnTo>
                    <a:pt x="3908" y="7360"/>
                  </a:lnTo>
                  <a:lnTo>
                    <a:pt x="3932" y="7381"/>
                  </a:lnTo>
                  <a:lnTo>
                    <a:pt x="3957" y="7402"/>
                  </a:lnTo>
                  <a:lnTo>
                    <a:pt x="3983" y="7424"/>
                  </a:lnTo>
                  <a:lnTo>
                    <a:pt x="4009" y="7444"/>
                  </a:lnTo>
                  <a:lnTo>
                    <a:pt x="4037" y="7465"/>
                  </a:lnTo>
                  <a:lnTo>
                    <a:pt x="4065" y="7485"/>
                  </a:lnTo>
                  <a:lnTo>
                    <a:pt x="4094" y="7505"/>
                  </a:lnTo>
                  <a:lnTo>
                    <a:pt x="4123" y="7525"/>
                  </a:lnTo>
                  <a:lnTo>
                    <a:pt x="4186" y="7564"/>
                  </a:lnTo>
                  <a:lnTo>
                    <a:pt x="4186" y="7564"/>
                  </a:lnTo>
                  <a:close/>
                  <a:moveTo>
                    <a:pt x="4530" y="7739"/>
                  </a:moveTo>
                  <a:lnTo>
                    <a:pt x="4530" y="7739"/>
                  </a:lnTo>
                  <a:lnTo>
                    <a:pt x="4130" y="9336"/>
                  </a:lnTo>
                  <a:lnTo>
                    <a:pt x="4130" y="9336"/>
                  </a:lnTo>
                  <a:lnTo>
                    <a:pt x="4193" y="9362"/>
                  </a:lnTo>
                  <a:lnTo>
                    <a:pt x="4257" y="9389"/>
                  </a:lnTo>
                  <a:lnTo>
                    <a:pt x="4323" y="9414"/>
                  </a:lnTo>
                  <a:lnTo>
                    <a:pt x="4389" y="9439"/>
                  </a:lnTo>
                  <a:lnTo>
                    <a:pt x="4458" y="9463"/>
                  </a:lnTo>
                  <a:lnTo>
                    <a:pt x="4528" y="9487"/>
                  </a:lnTo>
                  <a:lnTo>
                    <a:pt x="4598" y="9509"/>
                  </a:lnTo>
                  <a:lnTo>
                    <a:pt x="4671" y="9532"/>
                  </a:lnTo>
                  <a:lnTo>
                    <a:pt x="4744" y="9553"/>
                  </a:lnTo>
                  <a:lnTo>
                    <a:pt x="4819" y="9574"/>
                  </a:lnTo>
                  <a:lnTo>
                    <a:pt x="4896" y="9592"/>
                  </a:lnTo>
                  <a:lnTo>
                    <a:pt x="4973" y="9612"/>
                  </a:lnTo>
                  <a:lnTo>
                    <a:pt x="5051" y="9630"/>
                  </a:lnTo>
                  <a:lnTo>
                    <a:pt x="5131" y="9647"/>
                  </a:lnTo>
                  <a:lnTo>
                    <a:pt x="5212" y="9663"/>
                  </a:lnTo>
                  <a:lnTo>
                    <a:pt x="5293" y="9679"/>
                  </a:lnTo>
                  <a:lnTo>
                    <a:pt x="5376" y="9694"/>
                  </a:lnTo>
                  <a:lnTo>
                    <a:pt x="5460" y="9708"/>
                  </a:lnTo>
                  <a:lnTo>
                    <a:pt x="5544" y="9721"/>
                  </a:lnTo>
                  <a:lnTo>
                    <a:pt x="5631" y="9733"/>
                  </a:lnTo>
                  <a:lnTo>
                    <a:pt x="5717" y="9744"/>
                  </a:lnTo>
                  <a:lnTo>
                    <a:pt x="5805" y="9755"/>
                  </a:lnTo>
                  <a:lnTo>
                    <a:pt x="5894" y="9764"/>
                  </a:lnTo>
                  <a:lnTo>
                    <a:pt x="5983" y="9773"/>
                  </a:lnTo>
                  <a:lnTo>
                    <a:pt x="6072" y="9781"/>
                  </a:lnTo>
                  <a:lnTo>
                    <a:pt x="6164" y="9787"/>
                  </a:lnTo>
                  <a:lnTo>
                    <a:pt x="6255" y="9792"/>
                  </a:lnTo>
                  <a:lnTo>
                    <a:pt x="6348" y="9798"/>
                  </a:lnTo>
                  <a:lnTo>
                    <a:pt x="6442" y="9801"/>
                  </a:lnTo>
                  <a:lnTo>
                    <a:pt x="6535" y="9804"/>
                  </a:lnTo>
                  <a:lnTo>
                    <a:pt x="6630" y="9805"/>
                  </a:lnTo>
                  <a:lnTo>
                    <a:pt x="6724" y="9806"/>
                  </a:lnTo>
                  <a:lnTo>
                    <a:pt x="6724" y="9806"/>
                  </a:lnTo>
                  <a:lnTo>
                    <a:pt x="6800" y="9805"/>
                  </a:lnTo>
                  <a:lnTo>
                    <a:pt x="6876" y="9804"/>
                  </a:lnTo>
                  <a:lnTo>
                    <a:pt x="6951" y="9803"/>
                  </a:lnTo>
                  <a:lnTo>
                    <a:pt x="7026" y="9800"/>
                  </a:lnTo>
                  <a:lnTo>
                    <a:pt x="7101" y="9798"/>
                  </a:lnTo>
                  <a:lnTo>
                    <a:pt x="7175" y="9793"/>
                  </a:lnTo>
                  <a:lnTo>
                    <a:pt x="7248" y="9789"/>
                  </a:lnTo>
                  <a:lnTo>
                    <a:pt x="7321" y="9784"/>
                  </a:lnTo>
                  <a:lnTo>
                    <a:pt x="7394" y="9779"/>
                  </a:lnTo>
                  <a:lnTo>
                    <a:pt x="7466" y="9773"/>
                  </a:lnTo>
                  <a:lnTo>
                    <a:pt x="7537" y="9766"/>
                  </a:lnTo>
                  <a:lnTo>
                    <a:pt x="7608" y="9759"/>
                  </a:lnTo>
                  <a:lnTo>
                    <a:pt x="7679" y="9751"/>
                  </a:lnTo>
                  <a:lnTo>
                    <a:pt x="7748" y="9742"/>
                  </a:lnTo>
                  <a:lnTo>
                    <a:pt x="7818" y="9733"/>
                  </a:lnTo>
                  <a:lnTo>
                    <a:pt x="7887" y="9724"/>
                  </a:lnTo>
                  <a:lnTo>
                    <a:pt x="7887" y="9724"/>
                  </a:lnTo>
                  <a:lnTo>
                    <a:pt x="7723" y="8057"/>
                  </a:lnTo>
                  <a:lnTo>
                    <a:pt x="7723" y="8057"/>
                  </a:lnTo>
                  <a:lnTo>
                    <a:pt x="7605" y="8074"/>
                  </a:lnTo>
                  <a:lnTo>
                    <a:pt x="7484" y="8088"/>
                  </a:lnTo>
                  <a:lnTo>
                    <a:pt x="7362" y="8100"/>
                  </a:lnTo>
                  <a:lnTo>
                    <a:pt x="7237" y="8110"/>
                  </a:lnTo>
                  <a:lnTo>
                    <a:pt x="7111" y="8118"/>
                  </a:lnTo>
                  <a:lnTo>
                    <a:pt x="6984" y="8123"/>
                  </a:lnTo>
                  <a:lnTo>
                    <a:pt x="6854" y="8127"/>
                  </a:lnTo>
                  <a:lnTo>
                    <a:pt x="6724" y="8128"/>
                  </a:lnTo>
                  <a:lnTo>
                    <a:pt x="6724" y="8128"/>
                  </a:lnTo>
                  <a:lnTo>
                    <a:pt x="6644" y="8127"/>
                  </a:lnTo>
                  <a:lnTo>
                    <a:pt x="6565" y="8126"/>
                  </a:lnTo>
                  <a:lnTo>
                    <a:pt x="6486" y="8124"/>
                  </a:lnTo>
                  <a:lnTo>
                    <a:pt x="6407" y="8121"/>
                  </a:lnTo>
                  <a:lnTo>
                    <a:pt x="6329" y="8117"/>
                  </a:lnTo>
                  <a:lnTo>
                    <a:pt x="6252" y="8113"/>
                  </a:lnTo>
                  <a:lnTo>
                    <a:pt x="6175" y="8108"/>
                  </a:lnTo>
                  <a:lnTo>
                    <a:pt x="6100" y="8101"/>
                  </a:lnTo>
                  <a:lnTo>
                    <a:pt x="6024" y="8094"/>
                  </a:lnTo>
                  <a:lnTo>
                    <a:pt x="5950" y="8087"/>
                  </a:lnTo>
                  <a:lnTo>
                    <a:pt x="5875" y="8077"/>
                  </a:lnTo>
                  <a:lnTo>
                    <a:pt x="5802" y="8068"/>
                  </a:lnTo>
                  <a:lnTo>
                    <a:pt x="5729" y="8059"/>
                  </a:lnTo>
                  <a:lnTo>
                    <a:pt x="5658" y="8047"/>
                  </a:lnTo>
                  <a:lnTo>
                    <a:pt x="5587" y="8036"/>
                  </a:lnTo>
                  <a:lnTo>
                    <a:pt x="5517" y="8023"/>
                  </a:lnTo>
                  <a:lnTo>
                    <a:pt x="5448" y="8011"/>
                  </a:lnTo>
                  <a:lnTo>
                    <a:pt x="5380" y="7997"/>
                  </a:lnTo>
                  <a:lnTo>
                    <a:pt x="5313" y="7982"/>
                  </a:lnTo>
                  <a:lnTo>
                    <a:pt x="5246" y="7968"/>
                  </a:lnTo>
                  <a:lnTo>
                    <a:pt x="5180" y="7952"/>
                  </a:lnTo>
                  <a:lnTo>
                    <a:pt x="5116" y="7936"/>
                  </a:lnTo>
                  <a:lnTo>
                    <a:pt x="5053" y="7919"/>
                  </a:lnTo>
                  <a:lnTo>
                    <a:pt x="4990" y="7901"/>
                  </a:lnTo>
                  <a:lnTo>
                    <a:pt x="4929" y="7882"/>
                  </a:lnTo>
                  <a:lnTo>
                    <a:pt x="4869" y="7864"/>
                  </a:lnTo>
                  <a:lnTo>
                    <a:pt x="4809" y="7845"/>
                  </a:lnTo>
                  <a:lnTo>
                    <a:pt x="4751" y="7824"/>
                  </a:lnTo>
                  <a:lnTo>
                    <a:pt x="4694" y="7804"/>
                  </a:lnTo>
                  <a:lnTo>
                    <a:pt x="4638" y="7782"/>
                  </a:lnTo>
                  <a:lnTo>
                    <a:pt x="4584" y="7761"/>
                  </a:lnTo>
                  <a:lnTo>
                    <a:pt x="4530" y="7739"/>
                  </a:lnTo>
                  <a:lnTo>
                    <a:pt x="4530" y="7739"/>
                  </a:lnTo>
                  <a:close/>
                  <a:moveTo>
                    <a:pt x="10347" y="8300"/>
                  </a:moveTo>
                  <a:lnTo>
                    <a:pt x="10347" y="8300"/>
                  </a:lnTo>
                  <a:lnTo>
                    <a:pt x="9833" y="6851"/>
                  </a:lnTo>
                  <a:lnTo>
                    <a:pt x="9833" y="6851"/>
                  </a:lnTo>
                  <a:lnTo>
                    <a:pt x="9831" y="6872"/>
                  </a:lnTo>
                  <a:lnTo>
                    <a:pt x="9827" y="6893"/>
                  </a:lnTo>
                  <a:lnTo>
                    <a:pt x="9824" y="6913"/>
                  </a:lnTo>
                  <a:lnTo>
                    <a:pt x="9818" y="6934"/>
                  </a:lnTo>
                  <a:lnTo>
                    <a:pt x="9813" y="6954"/>
                  </a:lnTo>
                  <a:lnTo>
                    <a:pt x="9807" y="6975"/>
                  </a:lnTo>
                  <a:lnTo>
                    <a:pt x="9800" y="6996"/>
                  </a:lnTo>
                  <a:lnTo>
                    <a:pt x="9792" y="7016"/>
                  </a:lnTo>
                  <a:lnTo>
                    <a:pt x="9784" y="7036"/>
                  </a:lnTo>
                  <a:lnTo>
                    <a:pt x="9775" y="7056"/>
                  </a:lnTo>
                  <a:lnTo>
                    <a:pt x="9765" y="7076"/>
                  </a:lnTo>
                  <a:lnTo>
                    <a:pt x="9755" y="7096"/>
                  </a:lnTo>
                  <a:lnTo>
                    <a:pt x="9743" y="7116"/>
                  </a:lnTo>
                  <a:lnTo>
                    <a:pt x="9732" y="7135"/>
                  </a:lnTo>
                  <a:lnTo>
                    <a:pt x="9720" y="7155"/>
                  </a:lnTo>
                  <a:lnTo>
                    <a:pt x="9706" y="7174"/>
                  </a:lnTo>
                  <a:lnTo>
                    <a:pt x="9678" y="7212"/>
                  </a:lnTo>
                  <a:lnTo>
                    <a:pt x="9647" y="7251"/>
                  </a:lnTo>
                  <a:lnTo>
                    <a:pt x="9613" y="7289"/>
                  </a:lnTo>
                  <a:lnTo>
                    <a:pt x="9577" y="7325"/>
                  </a:lnTo>
                  <a:lnTo>
                    <a:pt x="9539" y="7361"/>
                  </a:lnTo>
                  <a:lnTo>
                    <a:pt x="9498" y="7397"/>
                  </a:lnTo>
                  <a:lnTo>
                    <a:pt x="9455" y="7432"/>
                  </a:lnTo>
                  <a:lnTo>
                    <a:pt x="9410" y="7467"/>
                  </a:lnTo>
                  <a:lnTo>
                    <a:pt x="9410" y="7467"/>
                  </a:lnTo>
                  <a:lnTo>
                    <a:pt x="9864" y="9026"/>
                  </a:lnTo>
                  <a:lnTo>
                    <a:pt x="9864" y="9026"/>
                  </a:lnTo>
                  <a:lnTo>
                    <a:pt x="9917" y="8986"/>
                  </a:lnTo>
                  <a:lnTo>
                    <a:pt x="9967" y="8945"/>
                  </a:lnTo>
                  <a:lnTo>
                    <a:pt x="10014" y="8903"/>
                  </a:lnTo>
                  <a:lnTo>
                    <a:pt x="10037" y="8882"/>
                  </a:lnTo>
                  <a:lnTo>
                    <a:pt x="10058" y="8860"/>
                  </a:lnTo>
                  <a:lnTo>
                    <a:pt x="10079" y="8838"/>
                  </a:lnTo>
                  <a:lnTo>
                    <a:pt x="10100" y="8816"/>
                  </a:lnTo>
                  <a:lnTo>
                    <a:pt x="10120" y="8794"/>
                  </a:lnTo>
                  <a:lnTo>
                    <a:pt x="10139" y="8772"/>
                  </a:lnTo>
                  <a:lnTo>
                    <a:pt x="10156" y="8750"/>
                  </a:lnTo>
                  <a:lnTo>
                    <a:pt x="10174" y="8727"/>
                  </a:lnTo>
                  <a:lnTo>
                    <a:pt x="10190" y="8705"/>
                  </a:lnTo>
                  <a:lnTo>
                    <a:pt x="10206" y="8682"/>
                  </a:lnTo>
                  <a:lnTo>
                    <a:pt x="10222" y="8659"/>
                  </a:lnTo>
                  <a:lnTo>
                    <a:pt x="10235" y="8636"/>
                  </a:lnTo>
                  <a:lnTo>
                    <a:pt x="10249" y="8613"/>
                  </a:lnTo>
                  <a:lnTo>
                    <a:pt x="10261" y="8590"/>
                  </a:lnTo>
                  <a:lnTo>
                    <a:pt x="10274" y="8566"/>
                  </a:lnTo>
                  <a:lnTo>
                    <a:pt x="10284" y="8543"/>
                  </a:lnTo>
                  <a:lnTo>
                    <a:pt x="10294" y="8519"/>
                  </a:lnTo>
                  <a:lnTo>
                    <a:pt x="10304" y="8495"/>
                  </a:lnTo>
                  <a:lnTo>
                    <a:pt x="10312" y="8471"/>
                  </a:lnTo>
                  <a:lnTo>
                    <a:pt x="10319" y="8447"/>
                  </a:lnTo>
                  <a:lnTo>
                    <a:pt x="10327" y="8423"/>
                  </a:lnTo>
                  <a:lnTo>
                    <a:pt x="10332" y="8398"/>
                  </a:lnTo>
                  <a:lnTo>
                    <a:pt x="10337" y="8374"/>
                  </a:lnTo>
                  <a:lnTo>
                    <a:pt x="10341" y="8349"/>
                  </a:lnTo>
                  <a:lnTo>
                    <a:pt x="10344" y="8325"/>
                  </a:lnTo>
                  <a:lnTo>
                    <a:pt x="10347" y="8300"/>
                  </a:lnTo>
                  <a:lnTo>
                    <a:pt x="10347" y="8300"/>
                  </a:lnTo>
                  <a:close/>
                  <a:moveTo>
                    <a:pt x="6733" y="4679"/>
                  </a:moveTo>
                  <a:lnTo>
                    <a:pt x="6733" y="4679"/>
                  </a:lnTo>
                  <a:lnTo>
                    <a:pt x="6818" y="4678"/>
                  </a:lnTo>
                  <a:lnTo>
                    <a:pt x="6902" y="4676"/>
                  </a:lnTo>
                  <a:lnTo>
                    <a:pt x="6985" y="4672"/>
                  </a:lnTo>
                  <a:lnTo>
                    <a:pt x="7068" y="4668"/>
                  </a:lnTo>
                  <a:lnTo>
                    <a:pt x="7150" y="4661"/>
                  </a:lnTo>
                  <a:lnTo>
                    <a:pt x="7230" y="4653"/>
                  </a:lnTo>
                  <a:lnTo>
                    <a:pt x="7310" y="4644"/>
                  </a:lnTo>
                  <a:lnTo>
                    <a:pt x="7388" y="4634"/>
                  </a:lnTo>
                  <a:lnTo>
                    <a:pt x="7388" y="4634"/>
                  </a:lnTo>
                  <a:lnTo>
                    <a:pt x="7550" y="6292"/>
                  </a:lnTo>
                  <a:lnTo>
                    <a:pt x="7550" y="6292"/>
                  </a:lnTo>
                  <a:lnTo>
                    <a:pt x="7452" y="6305"/>
                  </a:lnTo>
                  <a:lnTo>
                    <a:pt x="7353" y="6316"/>
                  </a:lnTo>
                  <a:lnTo>
                    <a:pt x="7254" y="6326"/>
                  </a:lnTo>
                  <a:lnTo>
                    <a:pt x="7152" y="6334"/>
                  </a:lnTo>
                  <a:lnTo>
                    <a:pt x="7049" y="6340"/>
                  </a:lnTo>
                  <a:lnTo>
                    <a:pt x="6945" y="6345"/>
                  </a:lnTo>
                  <a:lnTo>
                    <a:pt x="6839" y="6348"/>
                  </a:lnTo>
                  <a:lnTo>
                    <a:pt x="6733" y="6349"/>
                  </a:lnTo>
                  <a:lnTo>
                    <a:pt x="6733" y="6349"/>
                  </a:lnTo>
                  <a:lnTo>
                    <a:pt x="6668" y="6349"/>
                  </a:lnTo>
                  <a:lnTo>
                    <a:pt x="6604" y="6348"/>
                  </a:lnTo>
                  <a:lnTo>
                    <a:pt x="6540" y="6346"/>
                  </a:lnTo>
                  <a:lnTo>
                    <a:pt x="6477" y="6343"/>
                  </a:lnTo>
                  <a:lnTo>
                    <a:pt x="6415" y="6340"/>
                  </a:lnTo>
                  <a:lnTo>
                    <a:pt x="6352" y="6337"/>
                  </a:lnTo>
                  <a:lnTo>
                    <a:pt x="6291" y="6333"/>
                  </a:lnTo>
                  <a:lnTo>
                    <a:pt x="6229" y="6328"/>
                  </a:lnTo>
                  <a:lnTo>
                    <a:pt x="6169" y="6323"/>
                  </a:lnTo>
                  <a:lnTo>
                    <a:pt x="6109" y="6316"/>
                  </a:lnTo>
                  <a:lnTo>
                    <a:pt x="6049" y="6309"/>
                  </a:lnTo>
                  <a:lnTo>
                    <a:pt x="5990" y="6302"/>
                  </a:lnTo>
                  <a:lnTo>
                    <a:pt x="5931" y="6295"/>
                  </a:lnTo>
                  <a:lnTo>
                    <a:pt x="5874" y="6286"/>
                  </a:lnTo>
                  <a:lnTo>
                    <a:pt x="5817" y="6277"/>
                  </a:lnTo>
                  <a:lnTo>
                    <a:pt x="5760" y="6267"/>
                  </a:lnTo>
                  <a:lnTo>
                    <a:pt x="5703" y="6257"/>
                  </a:lnTo>
                  <a:lnTo>
                    <a:pt x="5648" y="6247"/>
                  </a:lnTo>
                  <a:lnTo>
                    <a:pt x="5594" y="6235"/>
                  </a:lnTo>
                  <a:lnTo>
                    <a:pt x="5540" y="6224"/>
                  </a:lnTo>
                  <a:lnTo>
                    <a:pt x="5487" y="6212"/>
                  </a:lnTo>
                  <a:lnTo>
                    <a:pt x="5434" y="6199"/>
                  </a:lnTo>
                  <a:lnTo>
                    <a:pt x="5382" y="6186"/>
                  </a:lnTo>
                  <a:lnTo>
                    <a:pt x="5332" y="6172"/>
                  </a:lnTo>
                  <a:lnTo>
                    <a:pt x="5281" y="6158"/>
                  </a:lnTo>
                  <a:lnTo>
                    <a:pt x="5232" y="6143"/>
                  </a:lnTo>
                  <a:lnTo>
                    <a:pt x="5184" y="6128"/>
                  </a:lnTo>
                  <a:lnTo>
                    <a:pt x="5137" y="6112"/>
                  </a:lnTo>
                  <a:lnTo>
                    <a:pt x="5090" y="6097"/>
                  </a:lnTo>
                  <a:lnTo>
                    <a:pt x="5044" y="6080"/>
                  </a:lnTo>
                  <a:lnTo>
                    <a:pt x="5000" y="6062"/>
                  </a:lnTo>
                  <a:lnTo>
                    <a:pt x="4955" y="6045"/>
                  </a:lnTo>
                  <a:lnTo>
                    <a:pt x="4955" y="6045"/>
                  </a:lnTo>
                  <a:lnTo>
                    <a:pt x="5068" y="5600"/>
                  </a:lnTo>
                  <a:lnTo>
                    <a:pt x="5105" y="5455"/>
                  </a:lnTo>
                  <a:lnTo>
                    <a:pt x="5126" y="5372"/>
                  </a:lnTo>
                  <a:lnTo>
                    <a:pt x="5126" y="5372"/>
                  </a:lnTo>
                  <a:lnTo>
                    <a:pt x="5135" y="5340"/>
                  </a:lnTo>
                  <a:lnTo>
                    <a:pt x="5141" y="5311"/>
                  </a:lnTo>
                  <a:lnTo>
                    <a:pt x="5146" y="5284"/>
                  </a:lnTo>
                  <a:lnTo>
                    <a:pt x="5150" y="5258"/>
                  </a:lnTo>
                  <a:lnTo>
                    <a:pt x="5152" y="5235"/>
                  </a:lnTo>
                  <a:lnTo>
                    <a:pt x="5152" y="5214"/>
                  </a:lnTo>
                  <a:lnTo>
                    <a:pt x="5152" y="5194"/>
                  </a:lnTo>
                  <a:lnTo>
                    <a:pt x="5150" y="5178"/>
                  </a:lnTo>
                  <a:lnTo>
                    <a:pt x="5148" y="5162"/>
                  </a:lnTo>
                  <a:lnTo>
                    <a:pt x="5144" y="5148"/>
                  </a:lnTo>
                  <a:lnTo>
                    <a:pt x="5139" y="5138"/>
                  </a:lnTo>
                  <a:lnTo>
                    <a:pt x="5134" y="5129"/>
                  </a:lnTo>
                  <a:lnTo>
                    <a:pt x="5127" y="5121"/>
                  </a:lnTo>
                  <a:lnTo>
                    <a:pt x="5120" y="5115"/>
                  </a:lnTo>
                  <a:lnTo>
                    <a:pt x="5112" y="5112"/>
                  </a:lnTo>
                  <a:lnTo>
                    <a:pt x="5104" y="5110"/>
                  </a:lnTo>
                  <a:lnTo>
                    <a:pt x="5094" y="5110"/>
                  </a:lnTo>
                  <a:lnTo>
                    <a:pt x="5084" y="5111"/>
                  </a:lnTo>
                  <a:lnTo>
                    <a:pt x="5074" y="5115"/>
                  </a:lnTo>
                  <a:lnTo>
                    <a:pt x="5064" y="5120"/>
                  </a:lnTo>
                  <a:lnTo>
                    <a:pt x="5053" y="5126"/>
                  </a:lnTo>
                  <a:lnTo>
                    <a:pt x="5042" y="5135"/>
                  </a:lnTo>
                  <a:lnTo>
                    <a:pt x="5031" y="5145"/>
                  </a:lnTo>
                  <a:lnTo>
                    <a:pt x="5019" y="5158"/>
                  </a:lnTo>
                  <a:lnTo>
                    <a:pt x="5009" y="5171"/>
                  </a:lnTo>
                  <a:lnTo>
                    <a:pt x="4998" y="5186"/>
                  </a:lnTo>
                  <a:lnTo>
                    <a:pt x="4987" y="5203"/>
                  </a:lnTo>
                  <a:lnTo>
                    <a:pt x="4976" y="5220"/>
                  </a:lnTo>
                  <a:lnTo>
                    <a:pt x="4965" y="5240"/>
                  </a:lnTo>
                  <a:lnTo>
                    <a:pt x="4955" y="5262"/>
                  </a:lnTo>
                  <a:lnTo>
                    <a:pt x="4946" y="5284"/>
                  </a:lnTo>
                  <a:lnTo>
                    <a:pt x="4936" y="5309"/>
                  </a:lnTo>
                  <a:lnTo>
                    <a:pt x="4936" y="5309"/>
                  </a:lnTo>
                  <a:lnTo>
                    <a:pt x="4912" y="5380"/>
                  </a:lnTo>
                  <a:lnTo>
                    <a:pt x="4867" y="5514"/>
                  </a:lnTo>
                  <a:lnTo>
                    <a:pt x="4725" y="5939"/>
                  </a:lnTo>
                  <a:lnTo>
                    <a:pt x="4725" y="5939"/>
                  </a:lnTo>
                  <a:lnTo>
                    <a:pt x="4666" y="5907"/>
                  </a:lnTo>
                  <a:lnTo>
                    <a:pt x="4610" y="5874"/>
                  </a:lnTo>
                  <a:lnTo>
                    <a:pt x="4557" y="5839"/>
                  </a:lnTo>
                  <a:lnTo>
                    <a:pt x="4506" y="5805"/>
                  </a:lnTo>
                  <a:lnTo>
                    <a:pt x="4458" y="5768"/>
                  </a:lnTo>
                  <a:lnTo>
                    <a:pt x="4436" y="5751"/>
                  </a:lnTo>
                  <a:lnTo>
                    <a:pt x="4414" y="5732"/>
                  </a:lnTo>
                  <a:lnTo>
                    <a:pt x="4392" y="5713"/>
                  </a:lnTo>
                  <a:lnTo>
                    <a:pt x="4373" y="5694"/>
                  </a:lnTo>
                  <a:lnTo>
                    <a:pt x="4353" y="5676"/>
                  </a:lnTo>
                  <a:lnTo>
                    <a:pt x="4334" y="5657"/>
                  </a:lnTo>
                  <a:lnTo>
                    <a:pt x="4317" y="5637"/>
                  </a:lnTo>
                  <a:lnTo>
                    <a:pt x="4300" y="5617"/>
                  </a:lnTo>
                  <a:lnTo>
                    <a:pt x="4283" y="5598"/>
                  </a:lnTo>
                  <a:lnTo>
                    <a:pt x="4268" y="5579"/>
                  </a:lnTo>
                  <a:lnTo>
                    <a:pt x="4253" y="5558"/>
                  </a:lnTo>
                  <a:lnTo>
                    <a:pt x="4240" y="5538"/>
                  </a:lnTo>
                  <a:lnTo>
                    <a:pt x="4227" y="5517"/>
                  </a:lnTo>
                  <a:lnTo>
                    <a:pt x="4215" y="5497"/>
                  </a:lnTo>
                  <a:lnTo>
                    <a:pt x="4203" y="5477"/>
                  </a:lnTo>
                  <a:lnTo>
                    <a:pt x="4194" y="5456"/>
                  </a:lnTo>
                  <a:lnTo>
                    <a:pt x="4185" y="5435"/>
                  </a:lnTo>
                  <a:lnTo>
                    <a:pt x="4176" y="5414"/>
                  </a:lnTo>
                  <a:lnTo>
                    <a:pt x="4169" y="5393"/>
                  </a:lnTo>
                  <a:lnTo>
                    <a:pt x="4162" y="5371"/>
                  </a:lnTo>
                  <a:lnTo>
                    <a:pt x="4156" y="5351"/>
                  </a:lnTo>
                  <a:lnTo>
                    <a:pt x="4151" y="5329"/>
                  </a:lnTo>
                  <a:lnTo>
                    <a:pt x="4151" y="5329"/>
                  </a:lnTo>
                  <a:lnTo>
                    <a:pt x="4658" y="3900"/>
                  </a:lnTo>
                  <a:lnTo>
                    <a:pt x="4658" y="3900"/>
                  </a:lnTo>
                  <a:lnTo>
                    <a:pt x="4665" y="3920"/>
                  </a:lnTo>
                  <a:lnTo>
                    <a:pt x="4673" y="3941"/>
                  </a:lnTo>
                  <a:lnTo>
                    <a:pt x="4682" y="3961"/>
                  </a:lnTo>
                  <a:lnTo>
                    <a:pt x="4692" y="3981"/>
                  </a:lnTo>
                  <a:lnTo>
                    <a:pt x="4703" y="4001"/>
                  </a:lnTo>
                  <a:lnTo>
                    <a:pt x="4716" y="4021"/>
                  </a:lnTo>
                  <a:lnTo>
                    <a:pt x="4728" y="4040"/>
                  </a:lnTo>
                  <a:lnTo>
                    <a:pt x="4743" y="4060"/>
                  </a:lnTo>
                  <a:lnTo>
                    <a:pt x="4758" y="4078"/>
                  </a:lnTo>
                  <a:lnTo>
                    <a:pt x="4774" y="4098"/>
                  </a:lnTo>
                  <a:lnTo>
                    <a:pt x="4792" y="4117"/>
                  </a:lnTo>
                  <a:lnTo>
                    <a:pt x="4809" y="4135"/>
                  </a:lnTo>
                  <a:lnTo>
                    <a:pt x="4828" y="4153"/>
                  </a:lnTo>
                  <a:lnTo>
                    <a:pt x="4848" y="4171"/>
                  </a:lnTo>
                  <a:lnTo>
                    <a:pt x="4869" y="4190"/>
                  </a:lnTo>
                  <a:lnTo>
                    <a:pt x="4890" y="4207"/>
                  </a:lnTo>
                  <a:lnTo>
                    <a:pt x="4913" y="4224"/>
                  </a:lnTo>
                  <a:lnTo>
                    <a:pt x="4936" y="4242"/>
                  </a:lnTo>
                  <a:lnTo>
                    <a:pt x="4961" y="4259"/>
                  </a:lnTo>
                  <a:lnTo>
                    <a:pt x="4986" y="4275"/>
                  </a:lnTo>
                  <a:lnTo>
                    <a:pt x="5012" y="4292"/>
                  </a:lnTo>
                  <a:lnTo>
                    <a:pt x="5038" y="4308"/>
                  </a:lnTo>
                  <a:lnTo>
                    <a:pt x="5066" y="4324"/>
                  </a:lnTo>
                  <a:lnTo>
                    <a:pt x="5094" y="4340"/>
                  </a:lnTo>
                  <a:lnTo>
                    <a:pt x="5153" y="4370"/>
                  </a:lnTo>
                  <a:lnTo>
                    <a:pt x="5216" y="4399"/>
                  </a:lnTo>
                  <a:lnTo>
                    <a:pt x="5280" y="4427"/>
                  </a:lnTo>
                  <a:lnTo>
                    <a:pt x="5349" y="4454"/>
                  </a:lnTo>
                  <a:lnTo>
                    <a:pt x="5419" y="4479"/>
                  </a:lnTo>
                  <a:lnTo>
                    <a:pt x="5492" y="4504"/>
                  </a:lnTo>
                  <a:lnTo>
                    <a:pt x="5567" y="4527"/>
                  </a:lnTo>
                  <a:lnTo>
                    <a:pt x="5645" y="4548"/>
                  </a:lnTo>
                  <a:lnTo>
                    <a:pt x="5726" y="4568"/>
                  </a:lnTo>
                  <a:lnTo>
                    <a:pt x="5808" y="4587"/>
                  </a:lnTo>
                  <a:lnTo>
                    <a:pt x="5893" y="4603"/>
                  </a:lnTo>
                  <a:lnTo>
                    <a:pt x="5980" y="4619"/>
                  </a:lnTo>
                  <a:lnTo>
                    <a:pt x="6068" y="4633"/>
                  </a:lnTo>
                  <a:lnTo>
                    <a:pt x="6159" y="4645"/>
                  </a:lnTo>
                  <a:lnTo>
                    <a:pt x="6250" y="4656"/>
                  </a:lnTo>
                  <a:lnTo>
                    <a:pt x="6344" y="4664"/>
                  </a:lnTo>
                  <a:lnTo>
                    <a:pt x="6439" y="4670"/>
                  </a:lnTo>
                  <a:lnTo>
                    <a:pt x="6535" y="4675"/>
                  </a:lnTo>
                  <a:lnTo>
                    <a:pt x="6633" y="4678"/>
                  </a:lnTo>
                  <a:lnTo>
                    <a:pt x="6733" y="4679"/>
                  </a:lnTo>
                  <a:lnTo>
                    <a:pt x="6733" y="4679"/>
                  </a:lnTo>
                  <a:close/>
                  <a:moveTo>
                    <a:pt x="9305" y="5363"/>
                  </a:moveTo>
                  <a:lnTo>
                    <a:pt x="9305" y="5363"/>
                  </a:lnTo>
                  <a:lnTo>
                    <a:pt x="8795" y="3930"/>
                  </a:lnTo>
                  <a:lnTo>
                    <a:pt x="8795" y="3930"/>
                  </a:lnTo>
                  <a:lnTo>
                    <a:pt x="8786" y="3954"/>
                  </a:lnTo>
                  <a:lnTo>
                    <a:pt x="8775" y="3977"/>
                  </a:lnTo>
                  <a:lnTo>
                    <a:pt x="8762" y="4000"/>
                  </a:lnTo>
                  <a:lnTo>
                    <a:pt x="8747" y="4023"/>
                  </a:lnTo>
                  <a:lnTo>
                    <a:pt x="8732" y="4045"/>
                  </a:lnTo>
                  <a:lnTo>
                    <a:pt x="8715" y="4067"/>
                  </a:lnTo>
                  <a:lnTo>
                    <a:pt x="8698" y="4090"/>
                  </a:lnTo>
                  <a:lnTo>
                    <a:pt x="8679" y="4111"/>
                  </a:lnTo>
                  <a:lnTo>
                    <a:pt x="8658" y="4132"/>
                  </a:lnTo>
                  <a:lnTo>
                    <a:pt x="8636" y="4153"/>
                  </a:lnTo>
                  <a:lnTo>
                    <a:pt x="8613" y="4174"/>
                  </a:lnTo>
                  <a:lnTo>
                    <a:pt x="8589" y="4195"/>
                  </a:lnTo>
                  <a:lnTo>
                    <a:pt x="8563" y="4215"/>
                  </a:lnTo>
                  <a:lnTo>
                    <a:pt x="8537" y="4235"/>
                  </a:lnTo>
                  <a:lnTo>
                    <a:pt x="8509" y="4254"/>
                  </a:lnTo>
                  <a:lnTo>
                    <a:pt x="8481" y="4274"/>
                  </a:lnTo>
                  <a:lnTo>
                    <a:pt x="8481" y="4274"/>
                  </a:lnTo>
                  <a:lnTo>
                    <a:pt x="8931" y="5824"/>
                  </a:lnTo>
                  <a:lnTo>
                    <a:pt x="8931" y="5824"/>
                  </a:lnTo>
                  <a:lnTo>
                    <a:pt x="8968" y="5798"/>
                  </a:lnTo>
                  <a:lnTo>
                    <a:pt x="9002" y="5771"/>
                  </a:lnTo>
                  <a:lnTo>
                    <a:pt x="9035" y="5744"/>
                  </a:lnTo>
                  <a:lnTo>
                    <a:pt x="9067" y="5717"/>
                  </a:lnTo>
                  <a:lnTo>
                    <a:pt x="9097" y="5690"/>
                  </a:lnTo>
                  <a:lnTo>
                    <a:pt x="9125" y="5662"/>
                  </a:lnTo>
                  <a:lnTo>
                    <a:pt x="9151" y="5634"/>
                  </a:lnTo>
                  <a:lnTo>
                    <a:pt x="9176" y="5605"/>
                  </a:lnTo>
                  <a:lnTo>
                    <a:pt x="9199" y="5576"/>
                  </a:lnTo>
                  <a:lnTo>
                    <a:pt x="9219" y="5546"/>
                  </a:lnTo>
                  <a:lnTo>
                    <a:pt x="9238" y="5517"/>
                  </a:lnTo>
                  <a:lnTo>
                    <a:pt x="9256" y="5487"/>
                  </a:lnTo>
                  <a:lnTo>
                    <a:pt x="9270" y="5457"/>
                  </a:lnTo>
                  <a:lnTo>
                    <a:pt x="9284" y="5426"/>
                  </a:lnTo>
                  <a:lnTo>
                    <a:pt x="9295" y="5394"/>
                  </a:lnTo>
                  <a:lnTo>
                    <a:pt x="9305" y="5363"/>
                  </a:lnTo>
                  <a:lnTo>
                    <a:pt x="9305" y="5363"/>
                  </a:lnTo>
                  <a:close/>
                  <a:moveTo>
                    <a:pt x="7707" y="883"/>
                  </a:moveTo>
                  <a:lnTo>
                    <a:pt x="7707" y="883"/>
                  </a:lnTo>
                  <a:lnTo>
                    <a:pt x="7953" y="1569"/>
                  </a:lnTo>
                  <a:lnTo>
                    <a:pt x="8275" y="2471"/>
                  </a:lnTo>
                  <a:lnTo>
                    <a:pt x="8275" y="2471"/>
                  </a:lnTo>
                  <a:lnTo>
                    <a:pt x="8247" y="2493"/>
                  </a:lnTo>
                  <a:lnTo>
                    <a:pt x="8218" y="2516"/>
                  </a:lnTo>
                  <a:lnTo>
                    <a:pt x="8187" y="2538"/>
                  </a:lnTo>
                  <a:lnTo>
                    <a:pt x="8154" y="2559"/>
                  </a:lnTo>
                  <a:lnTo>
                    <a:pt x="8120" y="2580"/>
                  </a:lnTo>
                  <a:lnTo>
                    <a:pt x="8083" y="2600"/>
                  </a:lnTo>
                  <a:lnTo>
                    <a:pt x="8046" y="2620"/>
                  </a:lnTo>
                  <a:lnTo>
                    <a:pt x="8006" y="2639"/>
                  </a:lnTo>
                  <a:lnTo>
                    <a:pt x="8006" y="2639"/>
                  </a:lnTo>
                  <a:lnTo>
                    <a:pt x="7728" y="1676"/>
                  </a:lnTo>
                  <a:lnTo>
                    <a:pt x="7535" y="1010"/>
                  </a:lnTo>
                  <a:lnTo>
                    <a:pt x="7535" y="1010"/>
                  </a:lnTo>
                  <a:lnTo>
                    <a:pt x="7561" y="995"/>
                  </a:lnTo>
                  <a:lnTo>
                    <a:pt x="7587" y="981"/>
                  </a:lnTo>
                  <a:lnTo>
                    <a:pt x="7610" y="965"/>
                  </a:lnTo>
                  <a:lnTo>
                    <a:pt x="7633" y="949"/>
                  </a:lnTo>
                  <a:lnTo>
                    <a:pt x="7654" y="934"/>
                  </a:lnTo>
                  <a:lnTo>
                    <a:pt x="7672" y="917"/>
                  </a:lnTo>
                  <a:lnTo>
                    <a:pt x="7690" y="899"/>
                  </a:lnTo>
                  <a:lnTo>
                    <a:pt x="7707" y="883"/>
                  </a:lnTo>
                  <a:lnTo>
                    <a:pt x="7707" y="883"/>
                  </a:lnTo>
                  <a:close/>
                  <a:moveTo>
                    <a:pt x="5171" y="2455"/>
                  </a:moveTo>
                  <a:lnTo>
                    <a:pt x="5171" y="2455"/>
                  </a:lnTo>
                  <a:lnTo>
                    <a:pt x="5198" y="2479"/>
                  </a:lnTo>
                  <a:lnTo>
                    <a:pt x="5226" y="2502"/>
                  </a:lnTo>
                  <a:lnTo>
                    <a:pt x="5257" y="2524"/>
                  </a:lnTo>
                  <a:lnTo>
                    <a:pt x="5290" y="2546"/>
                  </a:lnTo>
                  <a:lnTo>
                    <a:pt x="5323" y="2567"/>
                  </a:lnTo>
                  <a:lnTo>
                    <a:pt x="5358" y="2588"/>
                  </a:lnTo>
                  <a:lnTo>
                    <a:pt x="5396" y="2608"/>
                  </a:lnTo>
                  <a:lnTo>
                    <a:pt x="5435" y="2628"/>
                  </a:lnTo>
                  <a:lnTo>
                    <a:pt x="5475" y="2647"/>
                  </a:lnTo>
                  <a:lnTo>
                    <a:pt x="5517" y="2665"/>
                  </a:lnTo>
                  <a:lnTo>
                    <a:pt x="5560" y="2683"/>
                  </a:lnTo>
                  <a:lnTo>
                    <a:pt x="5605" y="2700"/>
                  </a:lnTo>
                  <a:lnTo>
                    <a:pt x="5650" y="2716"/>
                  </a:lnTo>
                  <a:lnTo>
                    <a:pt x="5698" y="2732"/>
                  </a:lnTo>
                  <a:lnTo>
                    <a:pt x="5747" y="2748"/>
                  </a:lnTo>
                  <a:lnTo>
                    <a:pt x="5797" y="2762"/>
                  </a:lnTo>
                  <a:lnTo>
                    <a:pt x="5848" y="2776"/>
                  </a:lnTo>
                  <a:lnTo>
                    <a:pt x="5900" y="2788"/>
                  </a:lnTo>
                  <a:lnTo>
                    <a:pt x="5954" y="2801"/>
                  </a:lnTo>
                  <a:lnTo>
                    <a:pt x="6008" y="2812"/>
                  </a:lnTo>
                  <a:lnTo>
                    <a:pt x="6064" y="2823"/>
                  </a:lnTo>
                  <a:lnTo>
                    <a:pt x="6120" y="2832"/>
                  </a:lnTo>
                  <a:lnTo>
                    <a:pt x="6177" y="2842"/>
                  </a:lnTo>
                  <a:lnTo>
                    <a:pt x="6237" y="2849"/>
                  </a:lnTo>
                  <a:lnTo>
                    <a:pt x="6296" y="2856"/>
                  </a:lnTo>
                  <a:lnTo>
                    <a:pt x="6356" y="2862"/>
                  </a:lnTo>
                  <a:lnTo>
                    <a:pt x="6417" y="2868"/>
                  </a:lnTo>
                  <a:lnTo>
                    <a:pt x="6479" y="2873"/>
                  </a:lnTo>
                  <a:lnTo>
                    <a:pt x="6541" y="2876"/>
                  </a:lnTo>
                  <a:lnTo>
                    <a:pt x="6604" y="2878"/>
                  </a:lnTo>
                  <a:lnTo>
                    <a:pt x="6668" y="2880"/>
                  </a:lnTo>
                  <a:lnTo>
                    <a:pt x="6733" y="2880"/>
                  </a:lnTo>
                  <a:lnTo>
                    <a:pt x="6733" y="2880"/>
                  </a:lnTo>
                  <a:lnTo>
                    <a:pt x="6795" y="2880"/>
                  </a:lnTo>
                  <a:lnTo>
                    <a:pt x="6856" y="2878"/>
                  </a:lnTo>
                  <a:lnTo>
                    <a:pt x="6918" y="2876"/>
                  </a:lnTo>
                  <a:lnTo>
                    <a:pt x="6978" y="2873"/>
                  </a:lnTo>
                  <a:lnTo>
                    <a:pt x="7037" y="2869"/>
                  </a:lnTo>
                  <a:lnTo>
                    <a:pt x="7097" y="2863"/>
                  </a:lnTo>
                  <a:lnTo>
                    <a:pt x="7155" y="2857"/>
                  </a:lnTo>
                  <a:lnTo>
                    <a:pt x="7213" y="2851"/>
                  </a:lnTo>
                  <a:lnTo>
                    <a:pt x="7213" y="2851"/>
                  </a:lnTo>
                  <a:lnTo>
                    <a:pt x="7112" y="1812"/>
                  </a:lnTo>
                  <a:lnTo>
                    <a:pt x="7048" y="1151"/>
                  </a:lnTo>
                  <a:lnTo>
                    <a:pt x="7048" y="1151"/>
                  </a:lnTo>
                  <a:lnTo>
                    <a:pt x="7010" y="1157"/>
                  </a:lnTo>
                  <a:lnTo>
                    <a:pt x="6972" y="1161"/>
                  </a:lnTo>
                  <a:lnTo>
                    <a:pt x="6933" y="1165"/>
                  </a:lnTo>
                  <a:lnTo>
                    <a:pt x="6894" y="1167"/>
                  </a:lnTo>
                  <a:lnTo>
                    <a:pt x="6854" y="1170"/>
                  </a:lnTo>
                  <a:lnTo>
                    <a:pt x="6814" y="1171"/>
                  </a:lnTo>
                  <a:lnTo>
                    <a:pt x="6773" y="1172"/>
                  </a:lnTo>
                  <a:lnTo>
                    <a:pt x="6733" y="1173"/>
                  </a:lnTo>
                  <a:lnTo>
                    <a:pt x="6733" y="1173"/>
                  </a:lnTo>
                  <a:lnTo>
                    <a:pt x="6689" y="1172"/>
                  </a:lnTo>
                  <a:lnTo>
                    <a:pt x="6646" y="1171"/>
                  </a:lnTo>
                  <a:lnTo>
                    <a:pt x="6604" y="1169"/>
                  </a:lnTo>
                  <a:lnTo>
                    <a:pt x="6562" y="1167"/>
                  </a:lnTo>
                  <a:lnTo>
                    <a:pt x="6521" y="1164"/>
                  </a:lnTo>
                  <a:lnTo>
                    <a:pt x="6480" y="1160"/>
                  </a:lnTo>
                  <a:lnTo>
                    <a:pt x="6439" y="1155"/>
                  </a:lnTo>
                  <a:lnTo>
                    <a:pt x="6400" y="1149"/>
                  </a:lnTo>
                  <a:lnTo>
                    <a:pt x="6362" y="1143"/>
                  </a:lnTo>
                  <a:lnTo>
                    <a:pt x="6323" y="1137"/>
                  </a:lnTo>
                  <a:lnTo>
                    <a:pt x="6286" y="1130"/>
                  </a:lnTo>
                  <a:lnTo>
                    <a:pt x="6249" y="1122"/>
                  </a:lnTo>
                  <a:lnTo>
                    <a:pt x="6214" y="1113"/>
                  </a:lnTo>
                  <a:lnTo>
                    <a:pt x="6179" y="1105"/>
                  </a:lnTo>
                  <a:lnTo>
                    <a:pt x="6145" y="1095"/>
                  </a:lnTo>
                  <a:lnTo>
                    <a:pt x="6112" y="1085"/>
                  </a:lnTo>
                  <a:lnTo>
                    <a:pt x="6080" y="1074"/>
                  </a:lnTo>
                  <a:lnTo>
                    <a:pt x="6050" y="1063"/>
                  </a:lnTo>
                  <a:lnTo>
                    <a:pt x="6019" y="1051"/>
                  </a:lnTo>
                  <a:lnTo>
                    <a:pt x="5990" y="1039"/>
                  </a:lnTo>
                  <a:lnTo>
                    <a:pt x="5962" y="1026"/>
                  </a:lnTo>
                  <a:lnTo>
                    <a:pt x="5936" y="1013"/>
                  </a:lnTo>
                  <a:lnTo>
                    <a:pt x="5910" y="999"/>
                  </a:lnTo>
                  <a:lnTo>
                    <a:pt x="5886" y="986"/>
                  </a:lnTo>
                  <a:lnTo>
                    <a:pt x="5864" y="971"/>
                  </a:lnTo>
                  <a:lnTo>
                    <a:pt x="5842" y="957"/>
                  </a:lnTo>
                  <a:lnTo>
                    <a:pt x="5822" y="942"/>
                  </a:lnTo>
                  <a:lnTo>
                    <a:pt x="5802" y="926"/>
                  </a:lnTo>
                  <a:lnTo>
                    <a:pt x="5785" y="911"/>
                  </a:lnTo>
                  <a:lnTo>
                    <a:pt x="5769" y="894"/>
                  </a:lnTo>
                  <a:lnTo>
                    <a:pt x="5754" y="877"/>
                  </a:lnTo>
                  <a:lnTo>
                    <a:pt x="5741" y="861"/>
                  </a:lnTo>
                  <a:lnTo>
                    <a:pt x="5741" y="861"/>
                  </a:lnTo>
                  <a:lnTo>
                    <a:pt x="5499" y="1537"/>
                  </a:lnTo>
                  <a:lnTo>
                    <a:pt x="5171" y="2455"/>
                  </a:lnTo>
                  <a:lnTo>
                    <a:pt x="5171" y="2455"/>
                  </a:lnTo>
                  <a:close/>
                  <a:moveTo>
                    <a:pt x="6162" y="245"/>
                  </a:moveTo>
                  <a:lnTo>
                    <a:pt x="6162" y="245"/>
                  </a:lnTo>
                  <a:lnTo>
                    <a:pt x="6163" y="257"/>
                  </a:lnTo>
                  <a:lnTo>
                    <a:pt x="6165" y="270"/>
                  </a:lnTo>
                  <a:lnTo>
                    <a:pt x="6169" y="282"/>
                  </a:lnTo>
                  <a:lnTo>
                    <a:pt x="6173" y="294"/>
                  </a:lnTo>
                  <a:lnTo>
                    <a:pt x="6181" y="306"/>
                  </a:lnTo>
                  <a:lnTo>
                    <a:pt x="6188" y="318"/>
                  </a:lnTo>
                  <a:lnTo>
                    <a:pt x="6197" y="329"/>
                  </a:lnTo>
                  <a:lnTo>
                    <a:pt x="6207" y="340"/>
                  </a:lnTo>
                  <a:lnTo>
                    <a:pt x="6218" y="351"/>
                  </a:lnTo>
                  <a:lnTo>
                    <a:pt x="6231" y="362"/>
                  </a:lnTo>
                  <a:lnTo>
                    <a:pt x="6245" y="372"/>
                  </a:lnTo>
                  <a:lnTo>
                    <a:pt x="6260" y="381"/>
                  </a:lnTo>
                  <a:lnTo>
                    <a:pt x="6275" y="391"/>
                  </a:lnTo>
                  <a:lnTo>
                    <a:pt x="6292" y="400"/>
                  </a:lnTo>
                  <a:lnTo>
                    <a:pt x="6311" y="410"/>
                  </a:lnTo>
                  <a:lnTo>
                    <a:pt x="6329" y="418"/>
                  </a:lnTo>
                  <a:lnTo>
                    <a:pt x="6349" y="426"/>
                  </a:lnTo>
                  <a:lnTo>
                    <a:pt x="6370" y="434"/>
                  </a:lnTo>
                  <a:lnTo>
                    <a:pt x="6392" y="441"/>
                  </a:lnTo>
                  <a:lnTo>
                    <a:pt x="6413" y="448"/>
                  </a:lnTo>
                  <a:lnTo>
                    <a:pt x="6436" y="454"/>
                  </a:lnTo>
                  <a:lnTo>
                    <a:pt x="6460" y="461"/>
                  </a:lnTo>
                  <a:lnTo>
                    <a:pt x="6485" y="466"/>
                  </a:lnTo>
                  <a:lnTo>
                    <a:pt x="6510" y="470"/>
                  </a:lnTo>
                  <a:lnTo>
                    <a:pt x="6563" y="478"/>
                  </a:lnTo>
                  <a:lnTo>
                    <a:pt x="6617" y="485"/>
                  </a:lnTo>
                  <a:lnTo>
                    <a:pt x="6645" y="487"/>
                  </a:lnTo>
                  <a:lnTo>
                    <a:pt x="6674" y="489"/>
                  </a:lnTo>
                  <a:lnTo>
                    <a:pt x="6703" y="490"/>
                  </a:lnTo>
                  <a:lnTo>
                    <a:pt x="6733" y="490"/>
                  </a:lnTo>
                  <a:lnTo>
                    <a:pt x="6733" y="490"/>
                  </a:lnTo>
                  <a:lnTo>
                    <a:pt x="6762" y="490"/>
                  </a:lnTo>
                  <a:lnTo>
                    <a:pt x="6791" y="489"/>
                  </a:lnTo>
                  <a:lnTo>
                    <a:pt x="6819" y="487"/>
                  </a:lnTo>
                  <a:lnTo>
                    <a:pt x="6847" y="485"/>
                  </a:lnTo>
                  <a:lnTo>
                    <a:pt x="6902" y="478"/>
                  </a:lnTo>
                  <a:lnTo>
                    <a:pt x="6928" y="475"/>
                  </a:lnTo>
                  <a:lnTo>
                    <a:pt x="6954" y="470"/>
                  </a:lnTo>
                  <a:lnTo>
                    <a:pt x="6979" y="466"/>
                  </a:lnTo>
                  <a:lnTo>
                    <a:pt x="7004" y="461"/>
                  </a:lnTo>
                  <a:lnTo>
                    <a:pt x="7028" y="454"/>
                  </a:lnTo>
                  <a:lnTo>
                    <a:pt x="7051" y="448"/>
                  </a:lnTo>
                  <a:lnTo>
                    <a:pt x="7074" y="441"/>
                  </a:lnTo>
                  <a:lnTo>
                    <a:pt x="7094" y="434"/>
                  </a:lnTo>
                  <a:lnTo>
                    <a:pt x="7115" y="426"/>
                  </a:lnTo>
                  <a:lnTo>
                    <a:pt x="7135" y="418"/>
                  </a:lnTo>
                  <a:lnTo>
                    <a:pt x="7155" y="410"/>
                  </a:lnTo>
                  <a:lnTo>
                    <a:pt x="7172" y="400"/>
                  </a:lnTo>
                  <a:lnTo>
                    <a:pt x="7189" y="391"/>
                  </a:lnTo>
                  <a:lnTo>
                    <a:pt x="7205" y="381"/>
                  </a:lnTo>
                  <a:lnTo>
                    <a:pt x="7220" y="372"/>
                  </a:lnTo>
                  <a:lnTo>
                    <a:pt x="7234" y="362"/>
                  </a:lnTo>
                  <a:lnTo>
                    <a:pt x="7246" y="351"/>
                  </a:lnTo>
                  <a:lnTo>
                    <a:pt x="7258" y="340"/>
                  </a:lnTo>
                  <a:lnTo>
                    <a:pt x="7268" y="329"/>
                  </a:lnTo>
                  <a:lnTo>
                    <a:pt x="7276" y="318"/>
                  </a:lnTo>
                  <a:lnTo>
                    <a:pt x="7285" y="306"/>
                  </a:lnTo>
                  <a:lnTo>
                    <a:pt x="7291" y="294"/>
                  </a:lnTo>
                  <a:lnTo>
                    <a:pt x="7296" y="282"/>
                  </a:lnTo>
                  <a:lnTo>
                    <a:pt x="7299" y="270"/>
                  </a:lnTo>
                  <a:lnTo>
                    <a:pt x="7301" y="257"/>
                  </a:lnTo>
                  <a:lnTo>
                    <a:pt x="7302" y="245"/>
                  </a:lnTo>
                  <a:lnTo>
                    <a:pt x="7302" y="245"/>
                  </a:lnTo>
                  <a:lnTo>
                    <a:pt x="7301" y="232"/>
                  </a:lnTo>
                  <a:lnTo>
                    <a:pt x="7299" y="220"/>
                  </a:lnTo>
                  <a:lnTo>
                    <a:pt x="7296" y="207"/>
                  </a:lnTo>
                  <a:lnTo>
                    <a:pt x="7291" y="195"/>
                  </a:lnTo>
                  <a:lnTo>
                    <a:pt x="7285" y="183"/>
                  </a:lnTo>
                  <a:lnTo>
                    <a:pt x="7276" y="172"/>
                  </a:lnTo>
                  <a:lnTo>
                    <a:pt x="7268" y="161"/>
                  </a:lnTo>
                  <a:lnTo>
                    <a:pt x="7258" y="149"/>
                  </a:lnTo>
                  <a:lnTo>
                    <a:pt x="7246" y="139"/>
                  </a:lnTo>
                  <a:lnTo>
                    <a:pt x="7234" y="128"/>
                  </a:lnTo>
                  <a:lnTo>
                    <a:pt x="7220" y="118"/>
                  </a:lnTo>
                  <a:lnTo>
                    <a:pt x="7205" y="107"/>
                  </a:lnTo>
                  <a:lnTo>
                    <a:pt x="7189" y="98"/>
                  </a:lnTo>
                  <a:lnTo>
                    <a:pt x="7172" y="89"/>
                  </a:lnTo>
                  <a:lnTo>
                    <a:pt x="7155" y="80"/>
                  </a:lnTo>
                  <a:lnTo>
                    <a:pt x="7135" y="71"/>
                  </a:lnTo>
                  <a:lnTo>
                    <a:pt x="7115" y="64"/>
                  </a:lnTo>
                  <a:lnTo>
                    <a:pt x="7094" y="55"/>
                  </a:lnTo>
                  <a:lnTo>
                    <a:pt x="7074" y="48"/>
                  </a:lnTo>
                  <a:lnTo>
                    <a:pt x="7051" y="42"/>
                  </a:lnTo>
                  <a:lnTo>
                    <a:pt x="7028" y="36"/>
                  </a:lnTo>
                  <a:lnTo>
                    <a:pt x="7004" y="29"/>
                  </a:lnTo>
                  <a:lnTo>
                    <a:pt x="6979" y="24"/>
                  </a:lnTo>
                  <a:lnTo>
                    <a:pt x="6954" y="19"/>
                  </a:lnTo>
                  <a:lnTo>
                    <a:pt x="6902" y="11"/>
                  </a:lnTo>
                  <a:lnTo>
                    <a:pt x="6847" y="4"/>
                  </a:lnTo>
                  <a:lnTo>
                    <a:pt x="6819" y="2"/>
                  </a:lnTo>
                  <a:lnTo>
                    <a:pt x="6791" y="1"/>
                  </a:lnTo>
                  <a:lnTo>
                    <a:pt x="6762" y="0"/>
                  </a:lnTo>
                  <a:lnTo>
                    <a:pt x="6733" y="0"/>
                  </a:lnTo>
                  <a:lnTo>
                    <a:pt x="6733" y="0"/>
                  </a:lnTo>
                  <a:lnTo>
                    <a:pt x="6703" y="0"/>
                  </a:lnTo>
                  <a:lnTo>
                    <a:pt x="6674" y="1"/>
                  </a:lnTo>
                  <a:lnTo>
                    <a:pt x="6645" y="2"/>
                  </a:lnTo>
                  <a:lnTo>
                    <a:pt x="6617" y="4"/>
                  </a:lnTo>
                  <a:lnTo>
                    <a:pt x="6563" y="11"/>
                  </a:lnTo>
                  <a:lnTo>
                    <a:pt x="6510" y="19"/>
                  </a:lnTo>
                  <a:lnTo>
                    <a:pt x="6485" y="24"/>
                  </a:lnTo>
                  <a:lnTo>
                    <a:pt x="6460" y="29"/>
                  </a:lnTo>
                  <a:lnTo>
                    <a:pt x="6436" y="36"/>
                  </a:lnTo>
                  <a:lnTo>
                    <a:pt x="6413" y="42"/>
                  </a:lnTo>
                  <a:lnTo>
                    <a:pt x="6392" y="48"/>
                  </a:lnTo>
                  <a:lnTo>
                    <a:pt x="6370" y="55"/>
                  </a:lnTo>
                  <a:lnTo>
                    <a:pt x="6349" y="64"/>
                  </a:lnTo>
                  <a:lnTo>
                    <a:pt x="6329" y="71"/>
                  </a:lnTo>
                  <a:lnTo>
                    <a:pt x="6311" y="80"/>
                  </a:lnTo>
                  <a:lnTo>
                    <a:pt x="6292" y="89"/>
                  </a:lnTo>
                  <a:lnTo>
                    <a:pt x="6275" y="98"/>
                  </a:lnTo>
                  <a:lnTo>
                    <a:pt x="6260" y="107"/>
                  </a:lnTo>
                  <a:lnTo>
                    <a:pt x="6245" y="118"/>
                  </a:lnTo>
                  <a:lnTo>
                    <a:pt x="6231" y="128"/>
                  </a:lnTo>
                  <a:lnTo>
                    <a:pt x="6218" y="139"/>
                  </a:lnTo>
                  <a:lnTo>
                    <a:pt x="6207" y="149"/>
                  </a:lnTo>
                  <a:lnTo>
                    <a:pt x="6197" y="161"/>
                  </a:lnTo>
                  <a:lnTo>
                    <a:pt x="6188" y="172"/>
                  </a:lnTo>
                  <a:lnTo>
                    <a:pt x="6181" y="183"/>
                  </a:lnTo>
                  <a:lnTo>
                    <a:pt x="6173" y="195"/>
                  </a:lnTo>
                  <a:lnTo>
                    <a:pt x="6169" y="207"/>
                  </a:lnTo>
                  <a:lnTo>
                    <a:pt x="6165" y="220"/>
                  </a:lnTo>
                  <a:lnTo>
                    <a:pt x="6163" y="232"/>
                  </a:lnTo>
                  <a:lnTo>
                    <a:pt x="6162" y="245"/>
                  </a:lnTo>
                  <a:lnTo>
                    <a:pt x="6162" y="245"/>
                  </a:lnTo>
                  <a:close/>
                </a:path>
              </a:pathLst>
            </a:custGeom>
            <a:solidFill>
              <a:srgbClr val="F15A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161"/>
            <p:cNvSpPr>
              <a:spLocks/>
            </p:cNvSpPr>
            <p:nvPr/>
          </p:nvSpPr>
          <p:spPr bwMode="auto">
            <a:xfrm flipH="1">
              <a:off x="800917" y="4977655"/>
              <a:ext cx="2480843" cy="469530"/>
            </a:xfrm>
            <a:custGeom>
              <a:avLst/>
              <a:gdLst>
                <a:gd name="T0" fmla="*/ 4 w 13458"/>
                <a:gd name="T1" fmla="*/ 40 h 3276"/>
                <a:gd name="T2" fmla="*/ 24 w 13458"/>
                <a:gd name="T3" fmla="*/ 116 h 3276"/>
                <a:gd name="T4" fmla="*/ 69 w 13458"/>
                <a:gd name="T5" fmla="*/ 202 h 3276"/>
                <a:gd name="T6" fmla="*/ 130 w 13458"/>
                <a:gd name="T7" fmla="*/ 262 h 3276"/>
                <a:gd name="T8" fmla="*/ 183 w 13458"/>
                <a:gd name="T9" fmla="*/ 298 h 3276"/>
                <a:gd name="T10" fmla="*/ 488 w 13458"/>
                <a:gd name="T11" fmla="*/ 446 h 3276"/>
                <a:gd name="T12" fmla="*/ 5091 w 13458"/>
                <a:gd name="T13" fmla="*/ 2620 h 3276"/>
                <a:gd name="T14" fmla="*/ 6027 w 13458"/>
                <a:gd name="T15" fmla="*/ 3055 h 3276"/>
                <a:gd name="T16" fmla="*/ 6189 w 13458"/>
                <a:gd name="T17" fmla="*/ 3104 h 3276"/>
                <a:gd name="T18" fmla="*/ 6431 w 13458"/>
                <a:gd name="T19" fmla="*/ 3153 h 3276"/>
                <a:gd name="T20" fmla="*/ 6612 w 13458"/>
                <a:gd name="T21" fmla="*/ 3171 h 3276"/>
                <a:gd name="T22" fmla="*/ 6728 w 13458"/>
                <a:gd name="T23" fmla="*/ 3174 h 3276"/>
                <a:gd name="T24" fmla="*/ 6845 w 13458"/>
                <a:gd name="T25" fmla="*/ 3171 h 3276"/>
                <a:gd name="T26" fmla="*/ 7026 w 13458"/>
                <a:gd name="T27" fmla="*/ 3153 h 3276"/>
                <a:gd name="T28" fmla="*/ 7268 w 13458"/>
                <a:gd name="T29" fmla="*/ 3104 h 3276"/>
                <a:gd name="T30" fmla="*/ 7431 w 13458"/>
                <a:gd name="T31" fmla="*/ 3055 h 3276"/>
                <a:gd name="T32" fmla="*/ 8366 w 13458"/>
                <a:gd name="T33" fmla="*/ 2620 h 3276"/>
                <a:gd name="T34" fmla="*/ 12968 w 13458"/>
                <a:gd name="T35" fmla="*/ 446 h 3276"/>
                <a:gd name="T36" fmla="*/ 13274 w 13458"/>
                <a:gd name="T37" fmla="*/ 298 h 3276"/>
                <a:gd name="T38" fmla="*/ 13328 w 13458"/>
                <a:gd name="T39" fmla="*/ 262 h 3276"/>
                <a:gd name="T40" fmla="*/ 13387 w 13458"/>
                <a:gd name="T41" fmla="*/ 202 h 3276"/>
                <a:gd name="T42" fmla="*/ 13434 w 13458"/>
                <a:gd name="T43" fmla="*/ 116 h 3276"/>
                <a:gd name="T44" fmla="*/ 13454 w 13458"/>
                <a:gd name="T45" fmla="*/ 40 h 3276"/>
                <a:gd name="T46" fmla="*/ 13457 w 13458"/>
                <a:gd name="T47" fmla="*/ 82 h 3276"/>
                <a:gd name="T48" fmla="*/ 13455 w 13458"/>
                <a:gd name="T49" fmla="*/ 134 h 3276"/>
                <a:gd name="T50" fmla="*/ 13431 w 13458"/>
                <a:gd name="T51" fmla="*/ 227 h 3276"/>
                <a:gd name="T52" fmla="*/ 13396 w 13458"/>
                <a:gd name="T53" fmla="*/ 292 h 3276"/>
                <a:gd name="T54" fmla="*/ 13352 w 13458"/>
                <a:gd name="T55" fmla="*/ 343 h 3276"/>
                <a:gd name="T56" fmla="*/ 13292 w 13458"/>
                <a:gd name="T57" fmla="*/ 389 h 3276"/>
                <a:gd name="T58" fmla="*/ 13176 w 13458"/>
                <a:gd name="T59" fmla="*/ 448 h 3276"/>
                <a:gd name="T60" fmla="*/ 10308 w 13458"/>
                <a:gd name="T61" fmla="*/ 1807 h 3276"/>
                <a:gd name="T62" fmla="*/ 7475 w 13458"/>
                <a:gd name="T63" fmla="*/ 3141 h 3276"/>
                <a:gd name="T64" fmla="*/ 7317 w 13458"/>
                <a:gd name="T65" fmla="*/ 3193 h 3276"/>
                <a:gd name="T66" fmla="*/ 7092 w 13458"/>
                <a:gd name="T67" fmla="*/ 3244 h 3276"/>
                <a:gd name="T68" fmla="*/ 6882 w 13458"/>
                <a:gd name="T69" fmla="*/ 3270 h 3276"/>
                <a:gd name="T70" fmla="*/ 6728 w 13458"/>
                <a:gd name="T71" fmla="*/ 3276 h 3276"/>
                <a:gd name="T72" fmla="*/ 6650 w 13458"/>
                <a:gd name="T73" fmla="*/ 3275 h 3276"/>
                <a:gd name="T74" fmla="*/ 6501 w 13458"/>
                <a:gd name="T75" fmla="*/ 3264 h 3276"/>
                <a:gd name="T76" fmla="*/ 6243 w 13458"/>
                <a:gd name="T77" fmla="*/ 3219 h 3276"/>
                <a:gd name="T78" fmla="*/ 6058 w 13458"/>
                <a:gd name="T79" fmla="*/ 3168 h 3276"/>
                <a:gd name="T80" fmla="*/ 5966 w 13458"/>
                <a:gd name="T81" fmla="*/ 3135 h 3276"/>
                <a:gd name="T82" fmla="*/ 1170 w 13458"/>
                <a:gd name="T83" fmla="*/ 872 h 3276"/>
                <a:gd name="T84" fmla="*/ 183 w 13458"/>
                <a:gd name="T85" fmla="*/ 400 h 3276"/>
                <a:gd name="T86" fmla="*/ 133 w 13458"/>
                <a:gd name="T87" fmla="*/ 367 h 3276"/>
                <a:gd name="T88" fmla="*/ 82 w 13458"/>
                <a:gd name="T89" fmla="*/ 318 h 3276"/>
                <a:gd name="T90" fmla="*/ 46 w 13458"/>
                <a:gd name="T91" fmla="*/ 265 h 3276"/>
                <a:gd name="T92" fmla="*/ 10 w 13458"/>
                <a:gd name="T93" fmla="*/ 177 h 3276"/>
                <a:gd name="T94" fmla="*/ 0 w 13458"/>
                <a:gd name="T95" fmla="*/ 91 h 3276"/>
                <a:gd name="T96" fmla="*/ 0 w 13458"/>
                <a:gd name="T97" fmla="*/ 0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58" h="3276">
                  <a:moveTo>
                    <a:pt x="0" y="0"/>
                  </a:moveTo>
                  <a:lnTo>
                    <a:pt x="0" y="0"/>
                  </a:lnTo>
                  <a:lnTo>
                    <a:pt x="2" y="25"/>
                  </a:lnTo>
                  <a:lnTo>
                    <a:pt x="4" y="40"/>
                  </a:lnTo>
                  <a:lnTo>
                    <a:pt x="7" y="57"/>
                  </a:lnTo>
                  <a:lnTo>
                    <a:pt x="11" y="76"/>
                  </a:lnTo>
                  <a:lnTo>
                    <a:pt x="16" y="95"/>
                  </a:lnTo>
                  <a:lnTo>
                    <a:pt x="24" y="116"/>
                  </a:lnTo>
                  <a:lnTo>
                    <a:pt x="32" y="137"/>
                  </a:lnTo>
                  <a:lnTo>
                    <a:pt x="42" y="158"/>
                  </a:lnTo>
                  <a:lnTo>
                    <a:pt x="55" y="180"/>
                  </a:lnTo>
                  <a:lnTo>
                    <a:pt x="69" y="202"/>
                  </a:lnTo>
                  <a:lnTo>
                    <a:pt x="87" y="223"/>
                  </a:lnTo>
                  <a:lnTo>
                    <a:pt x="107" y="242"/>
                  </a:lnTo>
                  <a:lnTo>
                    <a:pt x="117" y="253"/>
                  </a:lnTo>
                  <a:lnTo>
                    <a:pt x="130" y="262"/>
                  </a:lnTo>
                  <a:lnTo>
                    <a:pt x="141" y="272"/>
                  </a:lnTo>
                  <a:lnTo>
                    <a:pt x="155" y="280"/>
                  </a:lnTo>
                  <a:lnTo>
                    <a:pt x="168" y="289"/>
                  </a:lnTo>
                  <a:lnTo>
                    <a:pt x="183" y="298"/>
                  </a:lnTo>
                  <a:lnTo>
                    <a:pt x="183" y="298"/>
                  </a:lnTo>
                  <a:lnTo>
                    <a:pt x="217" y="314"/>
                  </a:lnTo>
                  <a:lnTo>
                    <a:pt x="281" y="346"/>
                  </a:lnTo>
                  <a:lnTo>
                    <a:pt x="488" y="446"/>
                  </a:lnTo>
                  <a:lnTo>
                    <a:pt x="1170" y="770"/>
                  </a:lnTo>
                  <a:lnTo>
                    <a:pt x="2100" y="1209"/>
                  </a:lnTo>
                  <a:lnTo>
                    <a:pt x="3149" y="1705"/>
                  </a:lnTo>
                  <a:lnTo>
                    <a:pt x="5091" y="2620"/>
                  </a:lnTo>
                  <a:lnTo>
                    <a:pt x="5966" y="3033"/>
                  </a:lnTo>
                  <a:lnTo>
                    <a:pt x="5966" y="3033"/>
                  </a:lnTo>
                  <a:lnTo>
                    <a:pt x="5982" y="3039"/>
                  </a:lnTo>
                  <a:lnTo>
                    <a:pt x="6027" y="3055"/>
                  </a:lnTo>
                  <a:lnTo>
                    <a:pt x="6058" y="3066"/>
                  </a:lnTo>
                  <a:lnTo>
                    <a:pt x="6096" y="3077"/>
                  </a:lnTo>
                  <a:lnTo>
                    <a:pt x="6140" y="3090"/>
                  </a:lnTo>
                  <a:lnTo>
                    <a:pt x="6189" y="3104"/>
                  </a:lnTo>
                  <a:lnTo>
                    <a:pt x="6243" y="3117"/>
                  </a:lnTo>
                  <a:lnTo>
                    <a:pt x="6301" y="3130"/>
                  </a:lnTo>
                  <a:lnTo>
                    <a:pt x="6364" y="3141"/>
                  </a:lnTo>
                  <a:lnTo>
                    <a:pt x="6431" y="3153"/>
                  </a:lnTo>
                  <a:lnTo>
                    <a:pt x="6501" y="3161"/>
                  </a:lnTo>
                  <a:lnTo>
                    <a:pt x="6537" y="3165"/>
                  </a:lnTo>
                  <a:lnTo>
                    <a:pt x="6574" y="3168"/>
                  </a:lnTo>
                  <a:lnTo>
                    <a:pt x="6612" y="3171"/>
                  </a:lnTo>
                  <a:lnTo>
                    <a:pt x="6650" y="3172"/>
                  </a:lnTo>
                  <a:lnTo>
                    <a:pt x="6689" y="3174"/>
                  </a:lnTo>
                  <a:lnTo>
                    <a:pt x="6728" y="3174"/>
                  </a:lnTo>
                  <a:lnTo>
                    <a:pt x="6728" y="3174"/>
                  </a:lnTo>
                  <a:lnTo>
                    <a:pt x="6728" y="3174"/>
                  </a:lnTo>
                  <a:lnTo>
                    <a:pt x="6768" y="3174"/>
                  </a:lnTo>
                  <a:lnTo>
                    <a:pt x="6806" y="3172"/>
                  </a:lnTo>
                  <a:lnTo>
                    <a:pt x="6845" y="3171"/>
                  </a:lnTo>
                  <a:lnTo>
                    <a:pt x="6882" y="3168"/>
                  </a:lnTo>
                  <a:lnTo>
                    <a:pt x="6920" y="3165"/>
                  </a:lnTo>
                  <a:lnTo>
                    <a:pt x="6956" y="3161"/>
                  </a:lnTo>
                  <a:lnTo>
                    <a:pt x="7026" y="3153"/>
                  </a:lnTo>
                  <a:lnTo>
                    <a:pt x="7092" y="3141"/>
                  </a:lnTo>
                  <a:lnTo>
                    <a:pt x="7156" y="3130"/>
                  </a:lnTo>
                  <a:lnTo>
                    <a:pt x="7214" y="3117"/>
                  </a:lnTo>
                  <a:lnTo>
                    <a:pt x="7268" y="3104"/>
                  </a:lnTo>
                  <a:lnTo>
                    <a:pt x="7317" y="3090"/>
                  </a:lnTo>
                  <a:lnTo>
                    <a:pt x="7360" y="3077"/>
                  </a:lnTo>
                  <a:lnTo>
                    <a:pt x="7399" y="3066"/>
                  </a:lnTo>
                  <a:lnTo>
                    <a:pt x="7431" y="3055"/>
                  </a:lnTo>
                  <a:lnTo>
                    <a:pt x="7475" y="3039"/>
                  </a:lnTo>
                  <a:lnTo>
                    <a:pt x="7490" y="3033"/>
                  </a:lnTo>
                  <a:lnTo>
                    <a:pt x="7490" y="3033"/>
                  </a:lnTo>
                  <a:lnTo>
                    <a:pt x="8366" y="2620"/>
                  </a:lnTo>
                  <a:lnTo>
                    <a:pt x="10308" y="1705"/>
                  </a:lnTo>
                  <a:lnTo>
                    <a:pt x="11357" y="1209"/>
                  </a:lnTo>
                  <a:lnTo>
                    <a:pt x="12287" y="770"/>
                  </a:lnTo>
                  <a:lnTo>
                    <a:pt x="12968" y="446"/>
                  </a:lnTo>
                  <a:lnTo>
                    <a:pt x="13176" y="346"/>
                  </a:lnTo>
                  <a:lnTo>
                    <a:pt x="13240" y="314"/>
                  </a:lnTo>
                  <a:lnTo>
                    <a:pt x="13274" y="298"/>
                  </a:lnTo>
                  <a:lnTo>
                    <a:pt x="13274" y="298"/>
                  </a:lnTo>
                  <a:lnTo>
                    <a:pt x="13288" y="289"/>
                  </a:lnTo>
                  <a:lnTo>
                    <a:pt x="13302" y="280"/>
                  </a:lnTo>
                  <a:lnTo>
                    <a:pt x="13315" y="272"/>
                  </a:lnTo>
                  <a:lnTo>
                    <a:pt x="13328" y="262"/>
                  </a:lnTo>
                  <a:lnTo>
                    <a:pt x="13339" y="253"/>
                  </a:lnTo>
                  <a:lnTo>
                    <a:pt x="13350" y="242"/>
                  </a:lnTo>
                  <a:lnTo>
                    <a:pt x="13370" y="223"/>
                  </a:lnTo>
                  <a:lnTo>
                    <a:pt x="13387" y="202"/>
                  </a:lnTo>
                  <a:lnTo>
                    <a:pt x="13402" y="180"/>
                  </a:lnTo>
                  <a:lnTo>
                    <a:pt x="13414" y="158"/>
                  </a:lnTo>
                  <a:lnTo>
                    <a:pt x="13425" y="137"/>
                  </a:lnTo>
                  <a:lnTo>
                    <a:pt x="13434" y="116"/>
                  </a:lnTo>
                  <a:lnTo>
                    <a:pt x="13440" y="95"/>
                  </a:lnTo>
                  <a:lnTo>
                    <a:pt x="13446" y="76"/>
                  </a:lnTo>
                  <a:lnTo>
                    <a:pt x="13451" y="57"/>
                  </a:lnTo>
                  <a:lnTo>
                    <a:pt x="13454" y="40"/>
                  </a:lnTo>
                  <a:lnTo>
                    <a:pt x="13455" y="25"/>
                  </a:lnTo>
                  <a:lnTo>
                    <a:pt x="13457" y="0"/>
                  </a:lnTo>
                  <a:lnTo>
                    <a:pt x="13457" y="0"/>
                  </a:lnTo>
                  <a:lnTo>
                    <a:pt x="13457" y="82"/>
                  </a:lnTo>
                  <a:lnTo>
                    <a:pt x="13457" y="82"/>
                  </a:lnTo>
                  <a:lnTo>
                    <a:pt x="13458" y="91"/>
                  </a:lnTo>
                  <a:lnTo>
                    <a:pt x="13456" y="116"/>
                  </a:lnTo>
                  <a:lnTo>
                    <a:pt x="13455" y="134"/>
                  </a:lnTo>
                  <a:lnTo>
                    <a:pt x="13452" y="154"/>
                  </a:lnTo>
                  <a:lnTo>
                    <a:pt x="13446" y="177"/>
                  </a:lnTo>
                  <a:lnTo>
                    <a:pt x="13439" y="201"/>
                  </a:lnTo>
                  <a:lnTo>
                    <a:pt x="13431" y="227"/>
                  </a:lnTo>
                  <a:lnTo>
                    <a:pt x="13418" y="253"/>
                  </a:lnTo>
                  <a:lnTo>
                    <a:pt x="13411" y="265"/>
                  </a:lnTo>
                  <a:lnTo>
                    <a:pt x="13404" y="279"/>
                  </a:lnTo>
                  <a:lnTo>
                    <a:pt x="13396" y="292"/>
                  </a:lnTo>
                  <a:lnTo>
                    <a:pt x="13386" y="305"/>
                  </a:lnTo>
                  <a:lnTo>
                    <a:pt x="13376" y="318"/>
                  </a:lnTo>
                  <a:lnTo>
                    <a:pt x="13364" y="331"/>
                  </a:lnTo>
                  <a:lnTo>
                    <a:pt x="13352" y="343"/>
                  </a:lnTo>
                  <a:lnTo>
                    <a:pt x="13338" y="356"/>
                  </a:lnTo>
                  <a:lnTo>
                    <a:pt x="13324" y="367"/>
                  </a:lnTo>
                  <a:lnTo>
                    <a:pt x="13308" y="379"/>
                  </a:lnTo>
                  <a:lnTo>
                    <a:pt x="13292" y="389"/>
                  </a:lnTo>
                  <a:lnTo>
                    <a:pt x="13274" y="400"/>
                  </a:lnTo>
                  <a:lnTo>
                    <a:pt x="13274" y="400"/>
                  </a:lnTo>
                  <a:lnTo>
                    <a:pt x="13240" y="416"/>
                  </a:lnTo>
                  <a:lnTo>
                    <a:pt x="13176" y="448"/>
                  </a:lnTo>
                  <a:lnTo>
                    <a:pt x="12968" y="548"/>
                  </a:lnTo>
                  <a:lnTo>
                    <a:pt x="12287" y="872"/>
                  </a:lnTo>
                  <a:lnTo>
                    <a:pt x="11357" y="1311"/>
                  </a:lnTo>
                  <a:lnTo>
                    <a:pt x="10308" y="1807"/>
                  </a:lnTo>
                  <a:lnTo>
                    <a:pt x="8366" y="2723"/>
                  </a:lnTo>
                  <a:lnTo>
                    <a:pt x="7490" y="3135"/>
                  </a:lnTo>
                  <a:lnTo>
                    <a:pt x="7490" y="3135"/>
                  </a:lnTo>
                  <a:lnTo>
                    <a:pt x="7475" y="3141"/>
                  </a:lnTo>
                  <a:lnTo>
                    <a:pt x="7431" y="3158"/>
                  </a:lnTo>
                  <a:lnTo>
                    <a:pt x="7399" y="3168"/>
                  </a:lnTo>
                  <a:lnTo>
                    <a:pt x="7360" y="3180"/>
                  </a:lnTo>
                  <a:lnTo>
                    <a:pt x="7317" y="3193"/>
                  </a:lnTo>
                  <a:lnTo>
                    <a:pt x="7268" y="3206"/>
                  </a:lnTo>
                  <a:lnTo>
                    <a:pt x="7214" y="3219"/>
                  </a:lnTo>
                  <a:lnTo>
                    <a:pt x="7156" y="3232"/>
                  </a:lnTo>
                  <a:lnTo>
                    <a:pt x="7092" y="3244"/>
                  </a:lnTo>
                  <a:lnTo>
                    <a:pt x="7026" y="3255"/>
                  </a:lnTo>
                  <a:lnTo>
                    <a:pt x="6956" y="3264"/>
                  </a:lnTo>
                  <a:lnTo>
                    <a:pt x="6920" y="3267"/>
                  </a:lnTo>
                  <a:lnTo>
                    <a:pt x="6882" y="3270"/>
                  </a:lnTo>
                  <a:lnTo>
                    <a:pt x="6845" y="3273"/>
                  </a:lnTo>
                  <a:lnTo>
                    <a:pt x="6806" y="3275"/>
                  </a:lnTo>
                  <a:lnTo>
                    <a:pt x="6768" y="3276"/>
                  </a:lnTo>
                  <a:lnTo>
                    <a:pt x="6728" y="3276"/>
                  </a:lnTo>
                  <a:lnTo>
                    <a:pt x="6728" y="3276"/>
                  </a:lnTo>
                  <a:lnTo>
                    <a:pt x="6728" y="3276"/>
                  </a:lnTo>
                  <a:lnTo>
                    <a:pt x="6689" y="3276"/>
                  </a:lnTo>
                  <a:lnTo>
                    <a:pt x="6650" y="3275"/>
                  </a:lnTo>
                  <a:lnTo>
                    <a:pt x="6612" y="3273"/>
                  </a:lnTo>
                  <a:lnTo>
                    <a:pt x="6574" y="3270"/>
                  </a:lnTo>
                  <a:lnTo>
                    <a:pt x="6537" y="3267"/>
                  </a:lnTo>
                  <a:lnTo>
                    <a:pt x="6501" y="3264"/>
                  </a:lnTo>
                  <a:lnTo>
                    <a:pt x="6431" y="3255"/>
                  </a:lnTo>
                  <a:lnTo>
                    <a:pt x="6364" y="3244"/>
                  </a:lnTo>
                  <a:lnTo>
                    <a:pt x="6301" y="3232"/>
                  </a:lnTo>
                  <a:lnTo>
                    <a:pt x="6243" y="3219"/>
                  </a:lnTo>
                  <a:lnTo>
                    <a:pt x="6189" y="3206"/>
                  </a:lnTo>
                  <a:lnTo>
                    <a:pt x="6140" y="3193"/>
                  </a:lnTo>
                  <a:lnTo>
                    <a:pt x="6096" y="3180"/>
                  </a:lnTo>
                  <a:lnTo>
                    <a:pt x="6058" y="3168"/>
                  </a:lnTo>
                  <a:lnTo>
                    <a:pt x="6027" y="3158"/>
                  </a:lnTo>
                  <a:lnTo>
                    <a:pt x="5982" y="3141"/>
                  </a:lnTo>
                  <a:lnTo>
                    <a:pt x="5966" y="3135"/>
                  </a:lnTo>
                  <a:lnTo>
                    <a:pt x="5966" y="3135"/>
                  </a:lnTo>
                  <a:lnTo>
                    <a:pt x="5091" y="2723"/>
                  </a:lnTo>
                  <a:lnTo>
                    <a:pt x="3149" y="1807"/>
                  </a:lnTo>
                  <a:lnTo>
                    <a:pt x="2100" y="1311"/>
                  </a:lnTo>
                  <a:lnTo>
                    <a:pt x="1170" y="872"/>
                  </a:lnTo>
                  <a:lnTo>
                    <a:pt x="488" y="548"/>
                  </a:lnTo>
                  <a:lnTo>
                    <a:pt x="281" y="448"/>
                  </a:lnTo>
                  <a:lnTo>
                    <a:pt x="217" y="416"/>
                  </a:lnTo>
                  <a:lnTo>
                    <a:pt x="183" y="400"/>
                  </a:lnTo>
                  <a:lnTo>
                    <a:pt x="183" y="400"/>
                  </a:lnTo>
                  <a:lnTo>
                    <a:pt x="165" y="389"/>
                  </a:lnTo>
                  <a:lnTo>
                    <a:pt x="148" y="379"/>
                  </a:lnTo>
                  <a:lnTo>
                    <a:pt x="133" y="367"/>
                  </a:lnTo>
                  <a:lnTo>
                    <a:pt x="118" y="356"/>
                  </a:lnTo>
                  <a:lnTo>
                    <a:pt x="105" y="343"/>
                  </a:lnTo>
                  <a:lnTo>
                    <a:pt x="93" y="331"/>
                  </a:lnTo>
                  <a:lnTo>
                    <a:pt x="82" y="318"/>
                  </a:lnTo>
                  <a:lnTo>
                    <a:pt x="72" y="305"/>
                  </a:lnTo>
                  <a:lnTo>
                    <a:pt x="62" y="292"/>
                  </a:lnTo>
                  <a:lnTo>
                    <a:pt x="53" y="279"/>
                  </a:lnTo>
                  <a:lnTo>
                    <a:pt x="46" y="265"/>
                  </a:lnTo>
                  <a:lnTo>
                    <a:pt x="38" y="253"/>
                  </a:lnTo>
                  <a:lnTo>
                    <a:pt x="27" y="227"/>
                  </a:lnTo>
                  <a:lnTo>
                    <a:pt x="17" y="201"/>
                  </a:lnTo>
                  <a:lnTo>
                    <a:pt x="10" y="177"/>
                  </a:lnTo>
                  <a:lnTo>
                    <a:pt x="6" y="154"/>
                  </a:lnTo>
                  <a:lnTo>
                    <a:pt x="3" y="134"/>
                  </a:lnTo>
                  <a:lnTo>
                    <a:pt x="1" y="116"/>
                  </a:lnTo>
                  <a:lnTo>
                    <a:pt x="0" y="91"/>
                  </a:lnTo>
                  <a:lnTo>
                    <a:pt x="0" y="82"/>
                  </a:lnTo>
                  <a:lnTo>
                    <a:pt x="0" y="82"/>
                  </a:lnTo>
                  <a:lnTo>
                    <a:pt x="0" y="0"/>
                  </a:lnTo>
                  <a:lnTo>
                    <a:pt x="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337171691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1" r:id="rId21"/>
    <p:sldLayoutId id="2147483734" r:id="rId22"/>
    <p:sldLayoutId id="2147483736" r:id="rId2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71488" y="274638"/>
            <a:ext cx="5915025"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71488" y="1370013"/>
            <a:ext cx="5915025"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71488" y="4767263"/>
            <a:ext cx="154305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FB43442F-4A83-452C-BB64-C68F0E35C4CF}" type="datetimeFigureOut">
              <a:rPr lang="zh-CN" altLang="en-US" smtClean="0"/>
              <a:t>2020/10/17</a:t>
            </a:fld>
            <a:endParaRPr lang="zh-CN" altLang="en-US"/>
          </a:p>
        </p:txBody>
      </p:sp>
      <p:sp>
        <p:nvSpPr>
          <p:cNvPr id="5" name="页脚占位符 4"/>
          <p:cNvSpPr>
            <a:spLocks noGrp="1"/>
          </p:cNvSpPr>
          <p:nvPr>
            <p:ph type="ftr" sz="quarter" idx="3"/>
          </p:nvPr>
        </p:nvSpPr>
        <p:spPr>
          <a:xfrm>
            <a:off x="2271713" y="4767263"/>
            <a:ext cx="2314575"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4843463" y="4767263"/>
            <a:ext cx="154305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6B52E8F1-7471-4961-9EA2-BC70B14E6F84}" type="slidenum">
              <a:rPr lang="zh-CN" altLang="en-US" smtClean="0"/>
              <a:t>‹#›</a:t>
            </a:fld>
            <a:endParaRPr lang="zh-CN" altLang="en-US"/>
          </a:p>
        </p:txBody>
      </p:sp>
    </p:spTree>
    <p:extLst>
      <p:ext uri="{BB962C8B-B14F-4D97-AF65-F5344CB8AC3E}">
        <p14:creationId xmlns:p14="http://schemas.microsoft.com/office/powerpoint/2010/main" val="132296689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8.PNG"/><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3"/>
          <p:cNvPicPr>
            <a:picLocks noChangeAspect="1" noChangeArrowheads="1"/>
          </p:cNvPicPr>
          <p:nvPr/>
        </p:nvPicPr>
        <p:blipFill>
          <a:blip r:embed="rId3">
            <a:lum bright="18000" contrast="6000"/>
            <a:extLst>
              <a:ext uri="{28A0092B-C50C-407E-A947-70E740481C1C}">
                <a14:useLocalDpi xmlns:a14="http://schemas.microsoft.com/office/drawing/2010/main" val="0"/>
              </a:ext>
            </a:extLst>
          </a:blip>
          <a:srcRect t="6792" b="9216"/>
          <a:stretch>
            <a:fillRect/>
          </a:stretch>
        </p:blipFill>
        <p:spPr bwMode="auto">
          <a:xfrm>
            <a:off x="0" y="-17292"/>
            <a:ext cx="6858000" cy="269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639118" y="3288055"/>
            <a:ext cx="5814218" cy="507831"/>
          </a:xfrm>
          <a:prstGeom prst="rect">
            <a:avLst/>
          </a:prstGeom>
          <a:noFill/>
        </p:spPr>
        <p:txBody>
          <a:bodyPr wrap="square" rtlCol="0">
            <a:spAutoFit/>
          </a:bodyPr>
          <a:lstStyle/>
          <a:p>
            <a:r>
              <a:rPr lang="zh-CN" altLang="en-US" sz="2700" dirty="0">
                <a:solidFill>
                  <a:schemeClr val="tx2">
                    <a:lumMod val="50000"/>
                  </a:schemeClr>
                </a:solidFill>
                <a:latin typeface="微软雅黑" panose="020B0503020204020204" pitchFamily="34" charset="-122"/>
                <a:ea typeface="微软雅黑" panose="020B0503020204020204" pitchFamily="34" charset="-122"/>
              </a:rPr>
              <a:t>利用时空轨迹数据挖掘城市交通模式</a:t>
            </a:r>
          </a:p>
        </p:txBody>
      </p:sp>
      <p:sp>
        <p:nvSpPr>
          <p:cNvPr id="5" name="文本框 4"/>
          <p:cNvSpPr txBox="1"/>
          <p:nvPr/>
        </p:nvSpPr>
        <p:spPr>
          <a:xfrm>
            <a:off x="1340768" y="4152151"/>
            <a:ext cx="4141317" cy="507831"/>
          </a:xfrm>
          <a:prstGeom prst="rect">
            <a:avLst/>
          </a:prstGeom>
          <a:noFill/>
        </p:spPr>
        <p:txBody>
          <a:bodyPr wrap="square" rtlCol="0">
            <a:spAutoFit/>
          </a:bodyPr>
          <a:lstStyle/>
          <a:p>
            <a:pPr algn="ctr"/>
            <a:r>
              <a:rPr lang="zh-CN" altLang="en-US" sz="1350" dirty="0">
                <a:solidFill>
                  <a:schemeClr val="tx2">
                    <a:lumMod val="75000"/>
                  </a:schemeClr>
                </a:solidFill>
                <a:latin typeface="微软雅黑" pitchFamily="34" charset="-122"/>
                <a:ea typeface="微软雅黑" pitchFamily="34" charset="-122"/>
              </a:rPr>
              <a:t>组员：史覃覃、魏铭、余聪、王思聪、薛文满</a:t>
            </a:r>
            <a:endParaRPr lang="en-US" altLang="zh-CN" sz="1350" dirty="0">
              <a:solidFill>
                <a:schemeClr val="tx2">
                  <a:lumMod val="75000"/>
                </a:schemeClr>
              </a:solidFill>
              <a:latin typeface="微软雅黑" pitchFamily="34" charset="-122"/>
              <a:ea typeface="微软雅黑" pitchFamily="34" charset="-122"/>
            </a:endParaRPr>
          </a:p>
          <a:p>
            <a:pPr algn="ctr"/>
            <a:r>
              <a:rPr lang="zh-CN" altLang="en-US" sz="1350" dirty="0">
                <a:solidFill>
                  <a:schemeClr val="tx2">
                    <a:lumMod val="75000"/>
                  </a:schemeClr>
                </a:solidFill>
                <a:latin typeface="微软雅黑" pitchFamily="34" charset="-122"/>
                <a:ea typeface="微软雅黑" pitchFamily="34" charset="-122"/>
              </a:rPr>
              <a:t>指导老师： 吉根林</a:t>
            </a:r>
            <a:endParaRPr lang="en-US" altLang="zh-CN" sz="1350" dirty="0">
              <a:solidFill>
                <a:schemeClr val="tx2">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414429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3598"/>
            <a:ext cx="6858000" cy="4410965"/>
          </a:xfrm>
          <a:prstGeom prst="rect">
            <a:avLst/>
          </a:prstGeom>
        </p:spPr>
      </p:pic>
      <p:sp>
        <p:nvSpPr>
          <p:cNvPr id="2" name="文本框 1"/>
          <p:cNvSpPr txBox="1"/>
          <p:nvPr/>
        </p:nvSpPr>
        <p:spPr>
          <a:xfrm>
            <a:off x="3887321" y="318440"/>
            <a:ext cx="331236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异 常 路 段 图</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643758"/>
            <a:ext cx="1345182" cy="2211710"/>
          </a:xfrm>
          <a:prstGeom prst="rect">
            <a:avLst/>
          </a:prstGeom>
        </p:spPr>
      </p:pic>
      <p:grpSp>
        <p:nvGrpSpPr>
          <p:cNvPr id="5" name="组合 26"/>
          <p:cNvGrpSpPr>
            <a:grpSpLocks/>
          </p:cNvGrpSpPr>
          <p:nvPr/>
        </p:nvGrpSpPr>
        <p:grpSpPr bwMode="auto">
          <a:xfrm>
            <a:off x="980728" y="2077004"/>
            <a:ext cx="1510072" cy="558513"/>
            <a:chOff x="1503414" y="1335723"/>
            <a:chExt cx="3068587" cy="935037"/>
          </a:xfrm>
        </p:grpSpPr>
        <p:sp>
          <p:nvSpPr>
            <p:cNvPr id="6" name="Line 13"/>
            <p:cNvSpPr>
              <a:spLocks noChangeShapeType="1"/>
            </p:cNvSpPr>
            <p:nvPr/>
          </p:nvSpPr>
          <p:spPr bwMode="auto">
            <a:xfrm flipV="1">
              <a:off x="1503414" y="1335723"/>
              <a:ext cx="370321" cy="935037"/>
            </a:xfrm>
            <a:prstGeom prst="line">
              <a:avLst/>
            </a:prstGeom>
            <a:noFill/>
            <a:ln w="9525">
              <a:solidFill>
                <a:schemeClr val="tx1"/>
              </a:solidFill>
              <a:prstDash val="dash"/>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16"/>
            <p:cNvSpPr>
              <a:spLocks noChangeShapeType="1"/>
            </p:cNvSpPr>
            <p:nvPr/>
          </p:nvSpPr>
          <p:spPr bwMode="auto">
            <a:xfrm>
              <a:off x="1873735" y="1335723"/>
              <a:ext cx="2698266"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 name="矩形 7"/>
          <p:cNvSpPr/>
          <p:nvPr/>
        </p:nvSpPr>
        <p:spPr>
          <a:xfrm>
            <a:off x="2505070" y="1892338"/>
            <a:ext cx="2031326" cy="369332"/>
          </a:xfrm>
          <a:prstGeom prst="rect">
            <a:avLst/>
          </a:prstGeom>
          <a:ln w="28575">
            <a:solidFill>
              <a:srgbClr val="FF9966"/>
            </a:solidFill>
          </a:ln>
        </p:spPr>
        <p:txBody>
          <a:bodyPr wrap="none" anchor="ctr">
            <a:spAutoFit/>
          </a:bodyPr>
          <a:lstStyle/>
          <a:p>
            <a:pPr algn="ctr"/>
            <a:r>
              <a:rPr lang="zh-CN" altLang="en-US" dirty="0">
                <a:solidFill>
                  <a:schemeClr val="accent6">
                    <a:lumMod val="50000"/>
                  </a:schemeClr>
                </a:solidFill>
                <a:latin typeface="微软雅黑" pitchFamily="34" charset="-122"/>
                <a:ea typeface="微软雅黑" pitchFamily="34" charset="-122"/>
              </a:rPr>
              <a:t>异常频发路段排行</a:t>
            </a:r>
            <a:endParaRPr lang="zh-CN" altLang="en-US" b="1" dirty="0">
              <a:solidFill>
                <a:schemeClr val="accent6">
                  <a:lumMod val="50000"/>
                </a:schemeClr>
              </a:solidFill>
              <a:latin typeface="微软雅黑" pitchFamily="34" charset="-122"/>
              <a:ea typeface="微软雅黑" pitchFamily="34" charset="-122"/>
            </a:endParaRPr>
          </a:p>
        </p:txBody>
      </p:sp>
      <p:sp>
        <p:nvSpPr>
          <p:cNvPr id="9" name="矩形 8"/>
          <p:cNvSpPr/>
          <p:nvPr/>
        </p:nvSpPr>
        <p:spPr>
          <a:xfrm>
            <a:off x="3887321" y="4486136"/>
            <a:ext cx="2954655" cy="369332"/>
          </a:xfrm>
          <a:prstGeom prst="rect">
            <a:avLst/>
          </a:prstGeom>
          <a:ln w="28575">
            <a:solidFill>
              <a:srgbClr val="FF9966"/>
            </a:solidFill>
          </a:ln>
        </p:spPr>
        <p:txBody>
          <a:bodyPr wrap="none" anchor="ctr">
            <a:spAutoFit/>
          </a:bodyPr>
          <a:lstStyle/>
          <a:p>
            <a:pPr algn="ctr"/>
            <a:r>
              <a:rPr lang="zh-CN" altLang="en-US" b="1" dirty="0">
                <a:solidFill>
                  <a:schemeClr val="accent6">
                    <a:lumMod val="50000"/>
                  </a:schemeClr>
                </a:solidFill>
                <a:latin typeface="微软雅黑" pitchFamily="34" charset="-122"/>
                <a:ea typeface="微软雅黑" pitchFamily="34" charset="-122"/>
              </a:rPr>
              <a:t>红色标注路段即为异常路段</a:t>
            </a:r>
          </a:p>
        </p:txBody>
      </p:sp>
    </p:spTree>
    <p:extLst>
      <p:ext uri="{BB962C8B-B14F-4D97-AF65-F5344CB8AC3E}">
        <p14:creationId xmlns:p14="http://schemas.microsoft.com/office/powerpoint/2010/main" val="102393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125"/>
          <p:cNvSpPr txBox="1"/>
          <p:nvPr/>
        </p:nvSpPr>
        <p:spPr>
          <a:xfrm>
            <a:off x="4071675" y="267494"/>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系 统 实 现</a:t>
            </a:r>
          </a:p>
        </p:txBody>
      </p:sp>
      <p:grpSp>
        <p:nvGrpSpPr>
          <p:cNvPr id="44" name="组合 43"/>
          <p:cNvGrpSpPr>
            <a:grpSpLocks/>
          </p:cNvGrpSpPr>
          <p:nvPr/>
        </p:nvGrpSpPr>
        <p:grpSpPr bwMode="auto">
          <a:xfrm>
            <a:off x="2828669" y="2211710"/>
            <a:ext cx="1233786" cy="1800200"/>
            <a:chOff x="906534" y="2518058"/>
            <a:chExt cx="2050577" cy="3153272"/>
          </a:xfrm>
        </p:grpSpPr>
        <p:sp>
          <p:nvSpPr>
            <p:cNvPr id="45" name="椭圆 44"/>
            <p:cNvSpPr/>
            <p:nvPr/>
          </p:nvSpPr>
          <p:spPr>
            <a:xfrm>
              <a:off x="1635028" y="2518058"/>
              <a:ext cx="593588" cy="595407"/>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2</a:t>
              </a:r>
              <a:endParaRPr lang="zh-CN" altLang="en-US" b="0" dirty="0">
                <a:latin typeface="Arial" panose="020B0604020202020204" pitchFamily="34" charset="0"/>
                <a:cs typeface="Arial" panose="020B0604020202020204" pitchFamily="34" charset="0"/>
              </a:endParaRPr>
            </a:p>
          </p:txBody>
        </p:sp>
        <p:grpSp>
          <p:nvGrpSpPr>
            <p:cNvPr id="56" name="组合 22"/>
            <p:cNvGrpSpPr>
              <a:grpSpLocks/>
            </p:cNvGrpSpPr>
            <p:nvPr/>
          </p:nvGrpSpPr>
          <p:grpSpPr bwMode="auto">
            <a:xfrm>
              <a:off x="906534" y="2773384"/>
              <a:ext cx="2050577" cy="2897946"/>
              <a:chOff x="522505" y="2241105"/>
              <a:chExt cx="2050577" cy="2897946"/>
            </a:xfrm>
          </p:grpSpPr>
          <p:sp>
            <p:nvSpPr>
              <p:cNvPr id="61" name="任意多边形 6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62" name="直接连接符 61"/>
              <p:cNvCxnSpPr>
                <a:endCxn id="61" idx="1"/>
              </p:cNvCxnSpPr>
              <p:nvPr/>
            </p:nvCxnSpPr>
            <p:spPr>
              <a:xfrm>
                <a:off x="522505" y="2241407"/>
                <a:ext cx="67770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95375" y="2241407"/>
                <a:ext cx="67770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a:stCxn id="61" idx="3"/>
              <a:endCxn id="5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58" name="矩形 57">
              <a:hlinkClick r:id="rId2" action="ppaction://hlinksldjump"/>
            </p:cNvPr>
            <p:cNvSpPr/>
            <p:nvPr/>
          </p:nvSpPr>
          <p:spPr>
            <a:xfrm>
              <a:off x="906534" y="3861295"/>
              <a:ext cx="2050577" cy="127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5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系统实现</a:t>
              </a:r>
            </a:p>
          </p:txBody>
        </p:sp>
        <p:sp>
          <p:nvSpPr>
            <p:cNvPr id="6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64" name="组合 63"/>
          <p:cNvGrpSpPr>
            <a:grpSpLocks/>
          </p:cNvGrpSpPr>
          <p:nvPr/>
        </p:nvGrpSpPr>
        <p:grpSpPr bwMode="auto">
          <a:xfrm>
            <a:off x="1196752" y="2211710"/>
            <a:ext cx="1233786" cy="1800200"/>
            <a:chOff x="906534" y="2518058"/>
            <a:chExt cx="2050577" cy="3153272"/>
          </a:xfrm>
        </p:grpSpPr>
        <p:sp>
          <p:nvSpPr>
            <p:cNvPr id="65" name="椭圆 6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1</a:t>
              </a:r>
              <a:endParaRPr lang="zh-CN" altLang="en-US" b="0" dirty="0">
                <a:latin typeface="Arial" panose="020B0604020202020204" pitchFamily="34" charset="0"/>
                <a:cs typeface="Arial" panose="020B0604020202020204" pitchFamily="34" charset="0"/>
              </a:endParaRPr>
            </a:p>
          </p:txBody>
        </p:sp>
        <p:grpSp>
          <p:nvGrpSpPr>
            <p:cNvPr id="66" name="组合 22"/>
            <p:cNvGrpSpPr>
              <a:grpSpLocks/>
            </p:cNvGrpSpPr>
            <p:nvPr/>
          </p:nvGrpSpPr>
          <p:grpSpPr bwMode="auto">
            <a:xfrm>
              <a:off x="906534" y="2773384"/>
              <a:ext cx="2050577" cy="2897946"/>
              <a:chOff x="522505" y="2241105"/>
              <a:chExt cx="2050577" cy="2897946"/>
            </a:xfrm>
          </p:grpSpPr>
          <p:sp>
            <p:nvSpPr>
              <p:cNvPr id="71" name="任意多边形 7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72" name="直接连接符 71"/>
              <p:cNvCxnSpPr>
                <a:endCxn id="7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7" name="直接连接符 66"/>
            <p:cNvCxnSpPr>
              <a:stCxn id="71" idx="3"/>
              <a:endCxn id="6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68" name="矩形 6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6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设计方案</a:t>
              </a:r>
            </a:p>
          </p:txBody>
        </p:sp>
        <p:sp>
          <p:nvSpPr>
            <p:cNvPr id="7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84" name="组合 83"/>
          <p:cNvGrpSpPr>
            <a:grpSpLocks/>
          </p:cNvGrpSpPr>
          <p:nvPr/>
        </p:nvGrpSpPr>
        <p:grpSpPr bwMode="auto">
          <a:xfrm>
            <a:off x="4419629" y="2211710"/>
            <a:ext cx="1233786" cy="1800200"/>
            <a:chOff x="906534" y="2518058"/>
            <a:chExt cx="2050577" cy="3153272"/>
          </a:xfrm>
        </p:grpSpPr>
        <p:sp>
          <p:nvSpPr>
            <p:cNvPr id="85" name="椭圆 8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3</a:t>
              </a:r>
              <a:endParaRPr lang="zh-CN" altLang="en-US" b="0" dirty="0">
                <a:latin typeface="Arial" panose="020B0604020202020204" pitchFamily="34" charset="0"/>
                <a:cs typeface="Arial" panose="020B0604020202020204" pitchFamily="34" charset="0"/>
              </a:endParaRPr>
            </a:p>
          </p:txBody>
        </p:sp>
        <p:grpSp>
          <p:nvGrpSpPr>
            <p:cNvPr id="86" name="组合 22"/>
            <p:cNvGrpSpPr>
              <a:grpSpLocks/>
            </p:cNvGrpSpPr>
            <p:nvPr/>
          </p:nvGrpSpPr>
          <p:grpSpPr bwMode="auto">
            <a:xfrm>
              <a:off x="906534" y="2773384"/>
              <a:ext cx="2050577" cy="2897946"/>
              <a:chOff x="522505" y="2241105"/>
              <a:chExt cx="2050577" cy="2897946"/>
            </a:xfrm>
          </p:grpSpPr>
          <p:sp>
            <p:nvSpPr>
              <p:cNvPr id="91" name="任意多边形 9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92" name="直接连接符 91"/>
              <p:cNvCxnSpPr>
                <a:endCxn id="9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7" name="直接连接符 86"/>
            <p:cNvCxnSpPr>
              <a:stCxn id="91" idx="3"/>
              <a:endCxn id="8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88" name="矩形 8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8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系统展示</a:t>
              </a:r>
            </a:p>
          </p:txBody>
        </p:sp>
        <p:sp>
          <p:nvSpPr>
            <p:cNvPr id="9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spTree>
    <p:extLst>
      <p:ext uri="{BB962C8B-B14F-4D97-AF65-F5344CB8AC3E}">
        <p14:creationId xmlns:p14="http://schemas.microsoft.com/office/powerpoint/2010/main" val="315419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005064" y="267494"/>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软 件 架 构</a:t>
            </a: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872" y="1557735"/>
            <a:ext cx="1170533" cy="2621507"/>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672" y="2355726"/>
            <a:ext cx="1542757" cy="1008112"/>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968" y="1416749"/>
            <a:ext cx="3054525" cy="2903477"/>
          </a:xfrm>
          <a:prstGeom prst="rect">
            <a:avLst/>
          </a:prstGeom>
        </p:spPr>
      </p:pic>
    </p:spTree>
    <p:extLst>
      <p:ext uri="{BB962C8B-B14F-4D97-AF65-F5344CB8AC3E}">
        <p14:creationId xmlns:p14="http://schemas.microsoft.com/office/powerpoint/2010/main" val="3974660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125"/>
          <p:cNvSpPr txBox="1"/>
          <p:nvPr/>
        </p:nvSpPr>
        <p:spPr>
          <a:xfrm>
            <a:off x="4033235" y="271697"/>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系 </a:t>
            </a:r>
            <a:r>
              <a:rPr lang="zh-CN" altLang="en-US" sz="2800">
                <a:solidFill>
                  <a:schemeClr val="bg1"/>
                </a:solidFill>
                <a:latin typeface="微软雅黑" panose="020B0503020204020204" pitchFamily="34" charset="-122"/>
                <a:ea typeface="微软雅黑" panose="020B0503020204020204" pitchFamily="34" charset="-122"/>
              </a:rPr>
              <a:t>统 展 示</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nvGrpSpPr>
          <p:cNvPr id="44" name="组合 43"/>
          <p:cNvGrpSpPr>
            <a:grpSpLocks/>
          </p:cNvGrpSpPr>
          <p:nvPr/>
        </p:nvGrpSpPr>
        <p:grpSpPr bwMode="auto">
          <a:xfrm>
            <a:off x="4355454" y="2159111"/>
            <a:ext cx="1233786" cy="1800200"/>
            <a:chOff x="906534" y="2518058"/>
            <a:chExt cx="2050577" cy="3153272"/>
          </a:xfrm>
        </p:grpSpPr>
        <p:sp>
          <p:nvSpPr>
            <p:cNvPr id="45" name="椭圆 44"/>
            <p:cNvSpPr/>
            <p:nvPr/>
          </p:nvSpPr>
          <p:spPr>
            <a:xfrm>
              <a:off x="1635028" y="2518058"/>
              <a:ext cx="593588" cy="595407"/>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3</a:t>
              </a:r>
              <a:endParaRPr lang="zh-CN" altLang="en-US" b="0" dirty="0">
                <a:latin typeface="Arial" panose="020B0604020202020204" pitchFamily="34" charset="0"/>
                <a:cs typeface="Arial" panose="020B0604020202020204" pitchFamily="34" charset="0"/>
              </a:endParaRPr>
            </a:p>
          </p:txBody>
        </p:sp>
        <p:grpSp>
          <p:nvGrpSpPr>
            <p:cNvPr id="56" name="组合 22"/>
            <p:cNvGrpSpPr>
              <a:grpSpLocks/>
            </p:cNvGrpSpPr>
            <p:nvPr/>
          </p:nvGrpSpPr>
          <p:grpSpPr bwMode="auto">
            <a:xfrm>
              <a:off x="906534" y="2773384"/>
              <a:ext cx="2050577" cy="2897946"/>
              <a:chOff x="522505" y="2241105"/>
              <a:chExt cx="2050577" cy="2897946"/>
            </a:xfrm>
          </p:grpSpPr>
          <p:sp>
            <p:nvSpPr>
              <p:cNvPr id="61" name="任意多边形 6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62" name="直接连接符 61"/>
              <p:cNvCxnSpPr>
                <a:endCxn id="61" idx="1"/>
              </p:cNvCxnSpPr>
              <p:nvPr/>
            </p:nvCxnSpPr>
            <p:spPr>
              <a:xfrm>
                <a:off x="522505" y="2241407"/>
                <a:ext cx="67770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95375" y="2241407"/>
                <a:ext cx="67770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a:stCxn id="61" idx="3"/>
              <a:endCxn id="5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58" name="矩形 57">
              <a:hlinkClick r:id="rId2" action="ppaction://hlinksldjump"/>
            </p:cNvPr>
            <p:cNvSpPr/>
            <p:nvPr/>
          </p:nvSpPr>
          <p:spPr>
            <a:xfrm>
              <a:off x="906534" y="3861295"/>
              <a:ext cx="2050577" cy="127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5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系统展示</a:t>
              </a:r>
            </a:p>
          </p:txBody>
        </p:sp>
        <p:sp>
          <p:nvSpPr>
            <p:cNvPr id="6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64" name="组合 63"/>
          <p:cNvGrpSpPr>
            <a:grpSpLocks/>
          </p:cNvGrpSpPr>
          <p:nvPr/>
        </p:nvGrpSpPr>
        <p:grpSpPr bwMode="auto">
          <a:xfrm>
            <a:off x="1211616" y="2159111"/>
            <a:ext cx="1233786" cy="1800200"/>
            <a:chOff x="906534" y="2518058"/>
            <a:chExt cx="2050577" cy="3153272"/>
          </a:xfrm>
        </p:grpSpPr>
        <p:sp>
          <p:nvSpPr>
            <p:cNvPr id="65" name="椭圆 6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1</a:t>
              </a:r>
              <a:endParaRPr lang="zh-CN" altLang="en-US" b="0" dirty="0">
                <a:latin typeface="Arial" panose="020B0604020202020204" pitchFamily="34" charset="0"/>
                <a:cs typeface="Arial" panose="020B0604020202020204" pitchFamily="34" charset="0"/>
              </a:endParaRPr>
            </a:p>
          </p:txBody>
        </p:sp>
        <p:grpSp>
          <p:nvGrpSpPr>
            <p:cNvPr id="66" name="组合 22"/>
            <p:cNvGrpSpPr>
              <a:grpSpLocks/>
            </p:cNvGrpSpPr>
            <p:nvPr/>
          </p:nvGrpSpPr>
          <p:grpSpPr bwMode="auto">
            <a:xfrm>
              <a:off x="906534" y="2773384"/>
              <a:ext cx="2050577" cy="2897946"/>
              <a:chOff x="522505" y="2241105"/>
              <a:chExt cx="2050577" cy="2897946"/>
            </a:xfrm>
          </p:grpSpPr>
          <p:sp>
            <p:nvSpPr>
              <p:cNvPr id="71" name="任意多边形 7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72" name="直接连接符 71"/>
              <p:cNvCxnSpPr>
                <a:endCxn id="7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7" name="直接连接符 66"/>
            <p:cNvCxnSpPr>
              <a:stCxn id="71" idx="3"/>
              <a:endCxn id="6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68" name="矩形 6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6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设计方案</a:t>
              </a:r>
            </a:p>
          </p:txBody>
        </p:sp>
        <p:sp>
          <p:nvSpPr>
            <p:cNvPr id="7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74" name="组合 73"/>
          <p:cNvGrpSpPr>
            <a:grpSpLocks/>
          </p:cNvGrpSpPr>
          <p:nvPr/>
        </p:nvGrpSpPr>
        <p:grpSpPr bwMode="auto">
          <a:xfrm>
            <a:off x="2777575" y="2159111"/>
            <a:ext cx="1233786" cy="1800200"/>
            <a:chOff x="906534" y="2518058"/>
            <a:chExt cx="2050577" cy="3153272"/>
          </a:xfrm>
        </p:grpSpPr>
        <p:sp>
          <p:nvSpPr>
            <p:cNvPr id="75" name="椭圆 7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2</a:t>
              </a:r>
              <a:endParaRPr lang="zh-CN" altLang="en-US" b="0" dirty="0">
                <a:latin typeface="Arial" panose="020B0604020202020204" pitchFamily="34" charset="0"/>
                <a:cs typeface="Arial" panose="020B0604020202020204" pitchFamily="34" charset="0"/>
              </a:endParaRPr>
            </a:p>
          </p:txBody>
        </p:sp>
        <p:grpSp>
          <p:nvGrpSpPr>
            <p:cNvPr id="76" name="组合 22"/>
            <p:cNvGrpSpPr>
              <a:grpSpLocks/>
            </p:cNvGrpSpPr>
            <p:nvPr/>
          </p:nvGrpSpPr>
          <p:grpSpPr bwMode="auto">
            <a:xfrm>
              <a:off x="906534" y="2773384"/>
              <a:ext cx="2050577" cy="2897946"/>
              <a:chOff x="522505" y="2241105"/>
              <a:chExt cx="2050577" cy="2897946"/>
            </a:xfrm>
          </p:grpSpPr>
          <p:sp>
            <p:nvSpPr>
              <p:cNvPr id="81" name="任意多边形 8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82" name="直接连接符 81"/>
              <p:cNvCxnSpPr>
                <a:endCxn id="8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a:stCxn id="81" idx="3"/>
              <a:endCxn id="7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78" name="矩形 7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7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系统实现</a:t>
              </a:r>
            </a:p>
          </p:txBody>
        </p:sp>
        <p:sp>
          <p:nvSpPr>
            <p:cNvPr id="8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spTree>
    <p:extLst>
      <p:ext uri="{BB962C8B-B14F-4D97-AF65-F5344CB8AC3E}">
        <p14:creationId xmlns:p14="http://schemas.microsoft.com/office/powerpoint/2010/main" val="386756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表格 20"/>
          <p:cNvGraphicFramePr>
            <a:graphicFrameLocks noGrp="1"/>
          </p:cNvGraphicFramePr>
          <p:nvPr>
            <p:extLst>
              <p:ext uri="{D42A27DB-BD31-4B8C-83A1-F6EECF244321}">
                <p14:modId xmlns:p14="http://schemas.microsoft.com/office/powerpoint/2010/main" val="119268400"/>
              </p:ext>
            </p:extLst>
          </p:nvPr>
        </p:nvGraphicFramePr>
        <p:xfrm>
          <a:off x="445081" y="1666529"/>
          <a:ext cx="6192688" cy="3384379"/>
        </p:xfrm>
        <a:graphic>
          <a:graphicData uri="http://schemas.openxmlformats.org/drawingml/2006/table">
            <a:tbl>
              <a:tblPr>
                <a:tableStyleId>{5C22544A-7EE6-4342-B048-85BDC9FD1C3A}</a:tableStyleId>
              </a:tblPr>
              <a:tblGrid>
                <a:gridCol w="1497337">
                  <a:extLst>
                    <a:ext uri="{9D8B030D-6E8A-4147-A177-3AD203B41FA5}">
                      <a16:colId xmlns:a16="http://schemas.microsoft.com/office/drawing/2014/main" val="20000"/>
                    </a:ext>
                  </a:extLst>
                </a:gridCol>
                <a:gridCol w="4695351">
                  <a:extLst>
                    <a:ext uri="{9D8B030D-6E8A-4147-A177-3AD203B41FA5}">
                      <a16:colId xmlns:a16="http://schemas.microsoft.com/office/drawing/2014/main" val="20001"/>
                    </a:ext>
                  </a:extLst>
                </a:gridCol>
              </a:tblGrid>
              <a:tr h="279967">
                <a:tc>
                  <a:txBody>
                    <a:bodyPr/>
                    <a:lstStyle/>
                    <a:p>
                      <a:pPr algn="l" fontAlgn="ct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车辆标识</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6</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个字符</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0"/>
                  </a:ext>
                </a:extLst>
              </a:tr>
              <a:tr h="496136">
                <a:tc>
                  <a:txBody>
                    <a:bodyPr/>
                    <a:lstStyle/>
                    <a:p>
                      <a:pPr algn="l" fontAlgn="ct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触发事件</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0=</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变空车，</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1=</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变载客，</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2=</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设防，</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3=</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撤防，</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4=</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其它</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1"/>
                  </a:ext>
                </a:extLst>
              </a:tr>
              <a:tr h="496136">
                <a:tc>
                  <a:txBody>
                    <a:bodyPr/>
                    <a:lstStyle/>
                    <a:p>
                      <a:pPr algn="l" fontAlgn="ct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运营状态</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0=</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空车，</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1=</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载客，</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2=</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驻车，</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3=</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停运，</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4=</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其它</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2"/>
                  </a:ext>
                </a:extLst>
              </a:tr>
              <a:tr h="279967">
                <a:tc>
                  <a:txBody>
                    <a:bodyPr/>
                    <a:lstStyle/>
                    <a:p>
                      <a:pPr algn="l" fontAlgn="ct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时间</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格式</a:t>
                      </a: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yyyymmddhhnnss，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北京时间</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3"/>
                  </a:ext>
                </a:extLst>
              </a:tr>
              <a:tr h="279967">
                <a:tc>
                  <a:txBody>
                    <a:bodyPr/>
                    <a:lstStyle/>
                    <a:p>
                      <a:pPr algn="l" fontAlgn="ct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经度</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格式</a:t>
                      </a: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ddd.ddddddd，</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以度为单位</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4"/>
                  </a:ext>
                </a:extLst>
              </a:tr>
              <a:tr h="279967">
                <a:tc>
                  <a:txBody>
                    <a:bodyPr/>
                    <a:lstStyle/>
                    <a:p>
                      <a:pPr algn="l" fontAlgn="ct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纬度</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格式</a:t>
                      </a:r>
                      <a:r>
                        <a:rPr lang="en-US" altLang="zh-CN" sz="1400" u="none" strike="noStrike" dirty="0" err="1">
                          <a:solidFill>
                            <a:schemeClr val="accent2">
                              <a:lumMod val="50000"/>
                            </a:schemeClr>
                          </a:solidFill>
                          <a:effectLst/>
                          <a:latin typeface="微软雅黑" panose="020B0503020204020204" pitchFamily="34" charset="-122"/>
                          <a:ea typeface="微软雅黑" panose="020B0503020204020204" pitchFamily="34" charset="-122"/>
                        </a:rPr>
                        <a:t>dd.ddddddd</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，以度为单位</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5"/>
                  </a:ext>
                </a:extLst>
              </a:tr>
              <a:tr h="496136">
                <a:tc>
                  <a:txBody>
                    <a:bodyPr/>
                    <a:lstStyle/>
                    <a:p>
                      <a:pPr algn="l" fontAlgn="ct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速度</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格式</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ddd</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，取值</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000-255</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内整数，以公里</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小时为单位</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6"/>
                  </a:ext>
                </a:extLst>
              </a:tr>
              <a:tr h="496136">
                <a:tc>
                  <a:txBody>
                    <a:bodyPr/>
                    <a:lstStyle/>
                    <a:p>
                      <a:pPr algn="l" fontAlgn="ctr"/>
                      <a:r>
                        <a:rPr 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方位</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格式</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ddd</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，取值</a:t>
                      </a:r>
                      <a:r>
                        <a:rPr lang="en-US" altLang="zh-CN" sz="1400" u="none" strike="noStrike">
                          <a:solidFill>
                            <a:schemeClr val="accent2">
                              <a:lumMod val="50000"/>
                            </a:schemeClr>
                          </a:solidFill>
                          <a:effectLst/>
                          <a:latin typeface="微软雅黑" panose="020B0503020204020204" pitchFamily="34" charset="-122"/>
                          <a:ea typeface="微软雅黑" panose="020B0503020204020204" pitchFamily="34" charset="-122"/>
                        </a:rPr>
                        <a:t>000-360</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内整数，以度为单位</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7"/>
                  </a:ext>
                </a:extLst>
              </a:tr>
              <a:tr h="279967">
                <a:tc>
                  <a:txBody>
                    <a:bodyPr/>
                    <a:lstStyle/>
                    <a:p>
                      <a:pPr algn="l" fontAlgn="ctr"/>
                      <a:r>
                        <a:rPr 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GPS</a:t>
                      </a:r>
                      <a:r>
                        <a:rPr lang="zh-CN" altLang="en-US" sz="1400" u="none" strike="noStrike">
                          <a:solidFill>
                            <a:schemeClr val="accent2">
                              <a:lumMod val="50000"/>
                            </a:schemeClr>
                          </a:solidFill>
                          <a:effectLst/>
                          <a:latin typeface="微软雅黑" panose="020B0503020204020204" pitchFamily="34" charset="-122"/>
                          <a:ea typeface="微软雅黑" panose="020B0503020204020204" pitchFamily="34" charset="-122"/>
                        </a:rPr>
                        <a:t>状态</a:t>
                      </a:r>
                      <a:endParaRPr lang="zh-CN" altLang="en-US" sz="1400" b="0" i="0" u="none" strike="noStrike">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0=</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无效，</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1=</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有效</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8"/>
                  </a:ext>
                </a:extLst>
              </a:tr>
            </a:tbl>
          </a:graphicData>
        </a:graphic>
      </p:graphicFrame>
      <p:sp>
        <p:nvSpPr>
          <p:cNvPr id="7" name="文本框 6"/>
          <p:cNvSpPr txBox="1"/>
          <p:nvPr/>
        </p:nvSpPr>
        <p:spPr>
          <a:xfrm>
            <a:off x="3861048" y="248330"/>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实 验 数 据</a:t>
            </a:r>
          </a:p>
        </p:txBody>
      </p:sp>
      <p:sp>
        <p:nvSpPr>
          <p:cNvPr id="20" name="任意多边形 19"/>
          <p:cNvSpPr/>
          <p:nvPr/>
        </p:nvSpPr>
        <p:spPr bwMode="auto">
          <a:xfrm rot="16037893">
            <a:off x="1072007" y="325063"/>
            <a:ext cx="895350" cy="3199499"/>
          </a:xfrm>
          <a:custGeom>
            <a:avLst/>
            <a:gdLst>
              <a:gd name="connsiteX0" fmla="*/ 0 w 686310"/>
              <a:gd name="connsiteY0" fmla="*/ 13037 h 1799075"/>
              <a:gd name="connsiteX1" fmla="*/ 657209 w 686310"/>
              <a:gd name="connsiteY1" fmla="*/ 0 h 1799075"/>
              <a:gd name="connsiteX2" fmla="*/ 660693 w 686310"/>
              <a:gd name="connsiteY2" fmla="*/ 175694 h 1799075"/>
              <a:gd name="connsiteX3" fmla="*/ 686245 w 686310"/>
              <a:gd name="connsiteY3" fmla="*/ 1463887 h 1799075"/>
              <a:gd name="connsiteX4" fmla="*/ 594608 w 686310"/>
              <a:gd name="connsiteY4" fmla="*/ 1698155 h 1799075"/>
              <a:gd name="connsiteX5" fmla="*/ 364159 w 686310"/>
              <a:gd name="connsiteY5" fmla="*/ 1799009 h 1799075"/>
              <a:gd name="connsiteX6" fmla="*/ 129892 w 686310"/>
              <a:gd name="connsiteY6" fmla="*/ 1707372 h 1799075"/>
              <a:gd name="connsiteX7" fmla="*/ 29037 w 686310"/>
              <a:gd name="connsiteY7" fmla="*/ 1476923 h 1799075"/>
              <a:gd name="connsiteX8" fmla="*/ 3541 w 686310"/>
              <a:gd name="connsiteY8" fmla="*/ 191526 h 1799075"/>
              <a:gd name="connsiteX9" fmla="*/ 3540 w 686310"/>
              <a:gd name="connsiteY9" fmla="*/ 191518 h 179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310" h="1799075">
                <a:moveTo>
                  <a:pt x="0" y="13037"/>
                </a:moveTo>
                <a:lnTo>
                  <a:pt x="657209" y="0"/>
                </a:lnTo>
                <a:lnTo>
                  <a:pt x="660693" y="175694"/>
                </a:lnTo>
                <a:lnTo>
                  <a:pt x="686245" y="1463887"/>
                </a:lnTo>
                <a:cubicBezTo>
                  <a:pt x="688045" y="1554629"/>
                  <a:pt x="652894" y="1637510"/>
                  <a:pt x="594608" y="1698155"/>
                </a:cubicBezTo>
                <a:cubicBezTo>
                  <a:pt x="536322" y="1758800"/>
                  <a:pt x="454900" y="1797210"/>
                  <a:pt x="364159" y="1799009"/>
                </a:cubicBezTo>
                <a:cubicBezTo>
                  <a:pt x="273418" y="1800810"/>
                  <a:pt x="190536" y="1765658"/>
                  <a:pt x="129892" y="1707372"/>
                </a:cubicBezTo>
                <a:cubicBezTo>
                  <a:pt x="69247" y="1649087"/>
                  <a:pt x="30836" y="1567664"/>
                  <a:pt x="29037" y="1476923"/>
                </a:cubicBezTo>
                <a:lnTo>
                  <a:pt x="3541" y="191526"/>
                </a:lnTo>
                <a:lnTo>
                  <a:pt x="3540" y="191518"/>
                </a:lnTo>
                <a:close/>
              </a:path>
            </a:pathLst>
          </a:custGeom>
          <a:solidFill>
            <a:srgbClr val="FFC000"/>
          </a:solidFill>
        </p:spPr>
        <p:style>
          <a:lnRef idx="0">
            <a:schemeClr val="lt1">
              <a:hueOff val="0"/>
              <a:satOff val="0"/>
              <a:lumOff val="0"/>
              <a:alphaOff val="0"/>
            </a:schemeClr>
          </a:lnRef>
          <a:fillRef idx="3">
            <a:schemeClr val="accent4">
              <a:hueOff val="-509452"/>
              <a:satOff val="-3415"/>
              <a:lumOff val="-3530"/>
              <a:alphaOff val="0"/>
            </a:schemeClr>
          </a:fillRef>
          <a:effectRef idx="2">
            <a:schemeClr val="accent4">
              <a:hueOff val="-509452"/>
              <a:satOff val="-3415"/>
              <a:lumOff val="-3530"/>
              <a:alphaOff val="0"/>
            </a:schemeClr>
          </a:effectRef>
          <a:fontRef idx="minor">
            <a:schemeClr val="lt1"/>
          </a:fontRef>
        </p:style>
        <p:txBody>
          <a:bodyPr vert="eaVert" lIns="0" tIns="288000" rIns="0" bIns="0" anchor="ctr"/>
          <a:lstStyle/>
          <a:p>
            <a:pPr algn="ctr" fontAlgn="auto">
              <a:spcBef>
                <a:spcPts val="0"/>
              </a:spcBef>
              <a:spcAft>
                <a:spcPts val="0"/>
              </a:spcAft>
              <a:defRPr/>
            </a:pPr>
            <a:endParaRPr lang="zh-CN" altLang="en-US" sz="2000" b="0" dirty="0">
              <a:latin typeface="微软雅黑" panose="020B0503020204020204" pitchFamily="34" charset="-122"/>
            </a:endParaRPr>
          </a:p>
        </p:txBody>
      </p:sp>
      <p:sp>
        <p:nvSpPr>
          <p:cNvPr id="2" name="文本框 1"/>
          <p:cNvSpPr txBox="1"/>
          <p:nvPr/>
        </p:nvSpPr>
        <p:spPr>
          <a:xfrm rot="21406251">
            <a:off x="64178" y="1733284"/>
            <a:ext cx="2791147" cy="400110"/>
          </a:xfrm>
          <a:prstGeom prst="rect">
            <a:avLst/>
          </a:prstGeom>
          <a:noFill/>
        </p:spPr>
        <p:txBody>
          <a:bodyPr wrap="square" rtlCol="0">
            <a:spAutoFit/>
          </a:bodyPr>
          <a:lstStyle/>
          <a:p>
            <a:r>
              <a:rPr lang="en-US" altLang="zh-CN" sz="2000" b="1" dirty="0">
                <a:solidFill>
                  <a:schemeClr val="bg2">
                    <a:lumMod val="10000"/>
                  </a:schemeClr>
                </a:solidFill>
                <a:latin typeface="微软雅黑" panose="020B0503020204020204" pitchFamily="34" charset="-122"/>
                <a:ea typeface="微软雅黑" panose="020B0503020204020204" pitchFamily="34" charset="-122"/>
              </a:rPr>
              <a:t>2012</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年</a:t>
            </a:r>
            <a:r>
              <a:rPr lang="en-US" altLang="zh-CN" sz="2000" b="1" dirty="0">
                <a:solidFill>
                  <a:schemeClr val="bg2">
                    <a:lumMod val="10000"/>
                  </a:schemeClr>
                </a:solidFill>
                <a:latin typeface="微软雅黑" panose="020B0503020204020204" pitchFamily="34" charset="-122"/>
                <a:ea typeface="微软雅黑" panose="020B0503020204020204" pitchFamily="34" charset="-122"/>
              </a:rPr>
              <a:t>11</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月份北京市</a:t>
            </a:r>
          </a:p>
        </p:txBody>
      </p:sp>
      <p:sp>
        <p:nvSpPr>
          <p:cNvPr id="22" name="任意多边形 21"/>
          <p:cNvSpPr/>
          <p:nvPr/>
        </p:nvSpPr>
        <p:spPr bwMode="auto">
          <a:xfrm rot="15987473">
            <a:off x="654447" y="1928802"/>
            <a:ext cx="895350" cy="2349500"/>
          </a:xfrm>
          <a:custGeom>
            <a:avLst/>
            <a:gdLst>
              <a:gd name="connsiteX0" fmla="*/ 0 w 686310"/>
              <a:gd name="connsiteY0" fmla="*/ 13037 h 1799075"/>
              <a:gd name="connsiteX1" fmla="*/ 657209 w 686310"/>
              <a:gd name="connsiteY1" fmla="*/ 0 h 1799075"/>
              <a:gd name="connsiteX2" fmla="*/ 660693 w 686310"/>
              <a:gd name="connsiteY2" fmla="*/ 175694 h 1799075"/>
              <a:gd name="connsiteX3" fmla="*/ 686245 w 686310"/>
              <a:gd name="connsiteY3" fmla="*/ 1463887 h 1799075"/>
              <a:gd name="connsiteX4" fmla="*/ 594608 w 686310"/>
              <a:gd name="connsiteY4" fmla="*/ 1698155 h 1799075"/>
              <a:gd name="connsiteX5" fmla="*/ 364159 w 686310"/>
              <a:gd name="connsiteY5" fmla="*/ 1799009 h 1799075"/>
              <a:gd name="connsiteX6" fmla="*/ 129892 w 686310"/>
              <a:gd name="connsiteY6" fmla="*/ 1707372 h 1799075"/>
              <a:gd name="connsiteX7" fmla="*/ 29037 w 686310"/>
              <a:gd name="connsiteY7" fmla="*/ 1476923 h 1799075"/>
              <a:gd name="connsiteX8" fmla="*/ 3541 w 686310"/>
              <a:gd name="connsiteY8" fmla="*/ 191526 h 1799075"/>
              <a:gd name="connsiteX9" fmla="*/ 3540 w 686310"/>
              <a:gd name="connsiteY9" fmla="*/ 191518 h 179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310" h="1799075">
                <a:moveTo>
                  <a:pt x="0" y="13037"/>
                </a:moveTo>
                <a:lnTo>
                  <a:pt x="657209" y="0"/>
                </a:lnTo>
                <a:lnTo>
                  <a:pt x="660693" y="175694"/>
                </a:lnTo>
                <a:lnTo>
                  <a:pt x="686245" y="1463887"/>
                </a:lnTo>
                <a:cubicBezTo>
                  <a:pt x="688045" y="1554629"/>
                  <a:pt x="652894" y="1637510"/>
                  <a:pt x="594608" y="1698155"/>
                </a:cubicBezTo>
                <a:cubicBezTo>
                  <a:pt x="536322" y="1758800"/>
                  <a:pt x="454900" y="1797210"/>
                  <a:pt x="364159" y="1799009"/>
                </a:cubicBezTo>
                <a:cubicBezTo>
                  <a:pt x="273418" y="1800810"/>
                  <a:pt x="190536" y="1765658"/>
                  <a:pt x="129892" y="1707372"/>
                </a:cubicBezTo>
                <a:cubicBezTo>
                  <a:pt x="69247" y="1649087"/>
                  <a:pt x="30836" y="1567664"/>
                  <a:pt x="29037" y="1476923"/>
                </a:cubicBezTo>
                <a:lnTo>
                  <a:pt x="3541" y="191526"/>
                </a:lnTo>
                <a:lnTo>
                  <a:pt x="3540" y="191518"/>
                </a:lnTo>
                <a:close/>
              </a:path>
            </a:pathLst>
          </a:custGeom>
          <a:solidFill>
            <a:srgbClr val="FFC000"/>
          </a:solidFill>
        </p:spPr>
        <p:style>
          <a:lnRef idx="0">
            <a:schemeClr val="lt1">
              <a:hueOff val="0"/>
              <a:satOff val="0"/>
              <a:lumOff val="0"/>
              <a:alphaOff val="0"/>
            </a:schemeClr>
          </a:lnRef>
          <a:fillRef idx="3">
            <a:schemeClr val="accent4">
              <a:hueOff val="-509452"/>
              <a:satOff val="-3415"/>
              <a:lumOff val="-3530"/>
              <a:alphaOff val="0"/>
            </a:schemeClr>
          </a:fillRef>
          <a:effectRef idx="2">
            <a:schemeClr val="accent4">
              <a:hueOff val="-509452"/>
              <a:satOff val="-3415"/>
              <a:lumOff val="-3530"/>
              <a:alphaOff val="0"/>
            </a:schemeClr>
          </a:effectRef>
          <a:fontRef idx="minor">
            <a:schemeClr val="lt1"/>
          </a:fontRef>
        </p:style>
        <p:txBody>
          <a:bodyPr vert="eaVert" lIns="0" tIns="288000" rIns="0" bIns="0" anchor="ctr"/>
          <a:lstStyle/>
          <a:p>
            <a:pPr algn="ctr" fontAlgn="auto">
              <a:spcBef>
                <a:spcPts val="0"/>
              </a:spcBef>
              <a:spcAft>
                <a:spcPts val="0"/>
              </a:spcAft>
              <a:defRPr/>
            </a:pPr>
            <a:endParaRPr lang="zh-CN" altLang="en-US" sz="2000" b="0" dirty="0">
              <a:latin typeface="微软雅黑" panose="020B0503020204020204" pitchFamily="34" charset="-122"/>
            </a:endParaRPr>
          </a:p>
        </p:txBody>
      </p:sp>
      <p:sp>
        <p:nvSpPr>
          <p:cNvPr id="3" name="文本框 2"/>
          <p:cNvSpPr txBox="1"/>
          <p:nvPr/>
        </p:nvSpPr>
        <p:spPr>
          <a:xfrm rot="21313565">
            <a:off x="56175" y="2917257"/>
            <a:ext cx="2098530" cy="400110"/>
          </a:xfrm>
          <a:prstGeom prst="rect">
            <a:avLst/>
          </a:prstGeom>
          <a:noFill/>
        </p:spPr>
        <p:txBody>
          <a:bodyPr wrap="square" rtlCol="0">
            <a:spAutoFit/>
          </a:bodyPr>
          <a:lstStyle/>
          <a:p>
            <a:r>
              <a:rPr lang="en-US" altLang="zh-CN" sz="2000" b="1" dirty="0">
                <a:solidFill>
                  <a:schemeClr val="bg2">
                    <a:lumMod val="10000"/>
                  </a:schemeClr>
                </a:solidFill>
                <a:latin typeface="微软雅黑" panose="020B0503020204020204" pitchFamily="34" charset="-122"/>
                <a:ea typeface="微软雅黑" panose="020B0503020204020204" pitchFamily="34" charset="-122"/>
              </a:rPr>
              <a:t>12640</a:t>
            </a:r>
            <a:r>
              <a:rPr lang="zh-CN" altLang="en-US" sz="2000" b="1" dirty="0">
                <a:solidFill>
                  <a:schemeClr val="bg2">
                    <a:lumMod val="10000"/>
                  </a:schemeClr>
                </a:solidFill>
                <a:latin typeface="微软雅黑" panose="020B0503020204020204" pitchFamily="34" charset="-122"/>
                <a:ea typeface="微软雅黑" panose="020B0503020204020204" pitchFamily="34" charset="-122"/>
              </a:rPr>
              <a:t>辆出租车</a:t>
            </a:r>
          </a:p>
        </p:txBody>
      </p:sp>
      <p:sp>
        <p:nvSpPr>
          <p:cNvPr id="25" name="任意多边形 24"/>
          <p:cNvSpPr/>
          <p:nvPr/>
        </p:nvSpPr>
        <p:spPr bwMode="auto">
          <a:xfrm rot="16021455">
            <a:off x="218722" y="3172613"/>
            <a:ext cx="895350" cy="2349500"/>
          </a:xfrm>
          <a:custGeom>
            <a:avLst/>
            <a:gdLst>
              <a:gd name="connsiteX0" fmla="*/ 0 w 686310"/>
              <a:gd name="connsiteY0" fmla="*/ 13037 h 1799075"/>
              <a:gd name="connsiteX1" fmla="*/ 657209 w 686310"/>
              <a:gd name="connsiteY1" fmla="*/ 0 h 1799075"/>
              <a:gd name="connsiteX2" fmla="*/ 660693 w 686310"/>
              <a:gd name="connsiteY2" fmla="*/ 175694 h 1799075"/>
              <a:gd name="connsiteX3" fmla="*/ 686245 w 686310"/>
              <a:gd name="connsiteY3" fmla="*/ 1463887 h 1799075"/>
              <a:gd name="connsiteX4" fmla="*/ 594608 w 686310"/>
              <a:gd name="connsiteY4" fmla="*/ 1698155 h 1799075"/>
              <a:gd name="connsiteX5" fmla="*/ 364159 w 686310"/>
              <a:gd name="connsiteY5" fmla="*/ 1799009 h 1799075"/>
              <a:gd name="connsiteX6" fmla="*/ 129892 w 686310"/>
              <a:gd name="connsiteY6" fmla="*/ 1707372 h 1799075"/>
              <a:gd name="connsiteX7" fmla="*/ 29037 w 686310"/>
              <a:gd name="connsiteY7" fmla="*/ 1476923 h 1799075"/>
              <a:gd name="connsiteX8" fmla="*/ 3541 w 686310"/>
              <a:gd name="connsiteY8" fmla="*/ 191526 h 1799075"/>
              <a:gd name="connsiteX9" fmla="*/ 3540 w 686310"/>
              <a:gd name="connsiteY9" fmla="*/ 191518 h 179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310" h="1799075">
                <a:moveTo>
                  <a:pt x="0" y="13037"/>
                </a:moveTo>
                <a:lnTo>
                  <a:pt x="657209" y="0"/>
                </a:lnTo>
                <a:lnTo>
                  <a:pt x="660693" y="175694"/>
                </a:lnTo>
                <a:lnTo>
                  <a:pt x="686245" y="1463887"/>
                </a:lnTo>
                <a:cubicBezTo>
                  <a:pt x="688045" y="1554629"/>
                  <a:pt x="652894" y="1637510"/>
                  <a:pt x="594608" y="1698155"/>
                </a:cubicBezTo>
                <a:cubicBezTo>
                  <a:pt x="536322" y="1758800"/>
                  <a:pt x="454900" y="1797210"/>
                  <a:pt x="364159" y="1799009"/>
                </a:cubicBezTo>
                <a:cubicBezTo>
                  <a:pt x="273418" y="1800810"/>
                  <a:pt x="190536" y="1765658"/>
                  <a:pt x="129892" y="1707372"/>
                </a:cubicBezTo>
                <a:cubicBezTo>
                  <a:pt x="69247" y="1649087"/>
                  <a:pt x="30836" y="1567664"/>
                  <a:pt x="29037" y="1476923"/>
                </a:cubicBezTo>
                <a:lnTo>
                  <a:pt x="3541" y="191526"/>
                </a:lnTo>
                <a:lnTo>
                  <a:pt x="3540" y="191518"/>
                </a:lnTo>
                <a:close/>
              </a:path>
            </a:pathLst>
          </a:custGeom>
          <a:solidFill>
            <a:srgbClr val="FFC000"/>
          </a:solidFill>
        </p:spPr>
        <p:style>
          <a:lnRef idx="0">
            <a:schemeClr val="lt1">
              <a:hueOff val="0"/>
              <a:satOff val="0"/>
              <a:lumOff val="0"/>
              <a:alphaOff val="0"/>
            </a:schemeClr>
          </a:lnRef>
          <a:fillRef idx="3">
            <a:schemeClr val="accent4">
              <a:hueOff val="-509452"/>
              <a:satOff val="-3415"/>
              <a:lumOff val="-3530"/>
              <a:alphaOff val="0"/>
            </a:schemeClr>
          </a:fillRef>
          <a:effectRef idx="2">
            <a:schemeClr val="accent4">
              <a:hueOff val="-509452"/>
              <a:satOff val="-3415"/>
              <a:lumOff val="-3530"/>
              <a:alphaOff val="0"/>
            </a:schemeClr>
          </a:effectRef>
          <a:fontRef idx="minor">
            <a:schemeClr val="lt1"/>
          </a:fontRef>
        </p:style>
        <p:txBody>
          <a:bodyPr vert="eaVert" lIns="0" tIns="288000" rIns="0" bIns="0" anchor="ctr"/>
          <a:lstStyle/>
          <a:p>
            <a:pPr algn="ctr" fontAlgn="auto">
              <a:spcBef>
                <a:spcPts val="0"/>
              </a:spcBef>
              <a:spcAft>
                <a:spcPts val="0"/>
              </a:spcAft>
              <a:defRPr/>
            </a:pPr>
            <a:endParaRPr lang="zh-CN" altLang="en-US" sz="2000" b="0" dirty="0">
              <a:latin typeface="微软雅黑" panose="020B0503020204020204" pitchFamily="34" charset="-122"/>
            </a:endParaRPr>
          </a:p>
        </p:txBody>
      </p:sp>
      <p:sp>
        <p:nvSpPr>
          <p:cNvPr id="6" name="文本框 5"/>
          <p:cNvSpPr txBox="1"/>
          <p:nvPr/>
        </p:nvSpPr>
        <p:spPr>
          <a:xfrm rot="21374631">
            <a:off x="158831" y="4147308"/>
            <a:ext cx="1220868" cy="400110"/>
          </a:xfrm>
          <a:prstGeom prst="rect">
            <a:avLst/>
          </a:prstGeom>
          <a:noFill/>
        </p:spPr>
        <p:txBody>
          <a:bodyPr wrap="square" rtlCol="0">
            <a:spAutoFit/>
          </a:bodyPr>
          <a:lstStyle/>
          <a:p>
            <a:r>
              <a:rPr lang="en-US" altLang="zh-CN" sz="2000" b="1" dirty="0">
                <a:solidFill>
                  <a:schemeClr val="bg2">
                    <a:lumMod val="10000"/>
                  </a:schemeClr>
                </a:solidFill>
                <a:latin typeface="微软雅黑" panose="020B0503020204020204" pitchFamily="34" charset="-122"/>
                <a:ea typeface="微软雅黑" panose="020B0503020204020204" pitchFamily="34" charset="-122"/>
              </a:rPr>
              <a:t>52.3GB</a:t>
            </a:r>
            <a:endParaRPr lang="zh-CN" altLang="en-US" sz="2000" b="1" dirty="0">
              <a:solidFill>
                <a:schemeClr val="bg2">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455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p:bldP spid="22" grpId="0" animBg="1"/>
      <p:bldP spid="3" grpId="0"/>
      <p:bldP spid="2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71876" y="226071"/>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系 统 展 示</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1518"/>
            <a:ext cx="6858000" cy="3390472"/>
          </a:xfrm>
          <a:prstGeom prst="rect">
            <a:avLst/>
          </a:prstGeom>
        </p:spPr>
      </p:pic>
    </p:spTree>
    <p:extLst>
      <p:ext uri="{BB962C8B-B14F-4D97-AF65-F5344CB8AC3E}">
        <p14:creationId xmlns:p14="http://schemas.microsoft.com/office/powerpoint/2010/main" val="1712573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grpSp>
        <p:nvGrpSpPr>
          <p:cNvPr id="2" name="组合 1"/>
          <p:cNvGrpSpPr/>
          <p:nvPr/>
        </p:nvGrpSpPr>
        <p:grpSpPr>
          <a:xfrm>
            <a:off x="-459432" y="168725"/>
            <a:ext cx="9146645" cy="5144988"/>
            <a:chOff x="0" y="0"/>
            <a:chExt cx="12192000" cy="6858000"/>
          </a:xfrm>
        </p:grpSpPr>
        <p:sp>
          <p:nvSpPr>
            <p:cNvPr id="3" name="矩形 2"/>
            <p:cNvSpPr/>
            <p:nvPr userDrawn="1"/>
          </p:nvSpPr>
          <p:spPr>
            <a:xfrm>
              <a:off x="0" y="1602377"/>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558471"/>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5778000"/>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2646283"/>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0" y="3690189"/>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4734095"/>
              <a:ext cx="12192000" cy="540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40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997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1112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1597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37116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68832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10054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userDrawn="1"/>
          </p:nvSpPr>
          <p:spPr>
            <a:xfrm>
              <a:off x="26544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userDrawn="1"/>
          </p:nvSpPr>
          <p:spPr>
            <a:xfrm>
              <a:off x="47688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userDrawn="1"/>
          </p:nvSpPr>
          <p:spPr>
            <a:xfrm>
              <a:off x="58260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userDrawn="1"/>
          </p:nvSpPr>
          <p:spPr>
            <a:xfrm>
              <a:off x="7940400" y="0"/>
              <a:ext cx="540000" cy="6858000"/>
            </a:xfrm>
            <a:prstGeom prst="rect">
              <a:avLst/>
            </a:prstGeom>
            <a:solidFill>
              <a:srgbClr val="FFFFFF">
                <a:alpha val="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609262" y="1464966"/>
            <a:ext cx="1467323" cy="2148702"/>
            <a:chOff x="2264696" y="1030085"/>
            <a:chExt cx="3302001" cy="5313363"/>
          </a:xfrm>
          <a:solidFill>
            <a:schemeClr val="bg1"/>
          </a:solidFill>
        </p:grpSpPr>
        <p:grpSp>
          <p:nvGrpSpPr>
            <p:cNvPr id="21" name="组合 20"/>
            <p:cNvGrpSpPr/>
            <p:nvPr/>
          </p:nvGrpSpPr>
          <p:grpSpPr>
            <a:xfrm>
              <a:off x="3847434" y="4216198"/>
              <a:ext cx="184150" cy="644525"/>
              <a:chOff x="2752726" y="4344988"/>
              <a:chExt cx="184150" cy="644525"/>
            </a:xfrm>
            <a:grpFill/>
          </p:grpSpPr>
          <p:sp>
            <p:nvSpPr>
              <p:cNvPr id="225" name="Freeform 101"/>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6" name="Freeform 102"/>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7" name="Freeform 103"/>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228" name="Freeform 104"/>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22" name="组合 21"/>
            <p:cNvGrpSpPr/>
            <p:nvPr/>
          </p:nvGrpSpPr>
          <p:grpSpPr>
            <a:xfrm>
              <a:off x="3237834" y="4801985"/>
              <a:ext cx="1414463" cy="1541463"/>
              <a:chOff x="2143126" y="4930775"/>
              <a:chExt cx="1414463" cy="1541463"/>
            </a:xfrm>
            <a:grpFill/>
          </p:grpSpPr>
          <p:sp>
            <p:nvSpPr>
              <p:cNvPr id="128" name="Freeform 5"/>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9" name="Freeform 6"/>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0" name="Freeform 7"/>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1" name="Freeform 8"/>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2" name="Freeform 9"/>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Freeform 10"/>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4" name="Freeform 11"/>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5" name="Freeform 12"/>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6" name="Freeform 13"/>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7" name="Freeform 14"/>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8" name="Freeform 15"/>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9" name="Freeform 16"/>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0" name="Freeform 17"/>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1" name="Freeform 18"/>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2" name="Freeform 19"/>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3" name="Freeform 20"/>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4" name="Freeform 21"/>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5" name="Freeform 22"/>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6" name="Freeform 23"/>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7" name="Freeform 24"/>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8" name="Freeform 25"/>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9" name="Freeform 26"/>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0" name="Freeform 27"/>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1" name="Freeform 28"/>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2" name="Freeform 29"/>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3" name="Freeform 30"/>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4" name="Freeform 31"/>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5" name="Freeform 32"/>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6" name="Freeform 33"/>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7" name="Freeform 34"/>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8" name="Freeform 35"/>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9" name="Freeform 36"/>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0" name="Freeform 37"/>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1" name="Freeform 38"/>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2" name="Freeform 39"/>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3" name="Freeform 40"/>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4" name="Freeform 41"/>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5" name="Freeform 42"/>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6" name="Freeform 43"/>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7" name="Freeform 44"/>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8" name="Freeform 45"/>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9" name="Freeform 46"/>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0" name="Freeform 47"/>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1" name="Freeform 48"/>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2" name="Freeform 49"/>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3" name="Freeform 50"/>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4" name="Freeform 51"/>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5" name="Freeform 52"/>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6" name="Freeform 53"/>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7" name="Freeform 54"/>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8" name="Freeform 55"/>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9" name="Freeform 56"/>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0" name="Freeform 57"/>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1" name="Freeform 58"/>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2" name="Freeform 59"/>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3" name="Freeform 60"/>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4" name="Freeform 61"/>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5" name="Freeform 62"/>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6" name="Freeform 63"/>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7" name="Freeform 64"/>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8" name="Freeform 65"/>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9" name="Freeform 66"/>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0" name="Freeform 67"/>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1" name="Freeform 68"/>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2" name="Freeform 69"/>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3" name="Freeform 70"/>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4" name="Freeform 71"/>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5" name="Freeform 72"/>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6" name="Freeform 73"/>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7" name="Freeform 74"/>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8" name="Freeform 75"/>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9" name="Freeform 76"/>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0" name="Freeform 77"/>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1" name="Freeform 78"/>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2" name="Freeform 79"/>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3" name="Freeform 80"/>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4" name="Freeform 81"/>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5" name="Freeform 82"/>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6" name="Freeform 83"/>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7" name="Freeform 84"/>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8" name="Freeform 85"/>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9" name="Freeform 86"/>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0" name="Freeform 87"/>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1" name="Freeform 88"/>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2" name="Freeform 89"/>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3" name="Freeform 90"/>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4" name="Freeform 91"/>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5" name="Freeform 92"/>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6" name="Freeform 93"/>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7" name="Freeform 94"/>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8" name="Freeform 95"/>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9" name="Freeform 96"/>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0" name="Freeform 97"/>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1" name="Freeform 98"/>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2" name="Freeform 99"/>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3" name="Freeform 100"/>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4" name="Freeform 108"/>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3" name="组合 22"/>
            <p:cNvGrpSpPr/>
            <p:nvPr/>
          </p:nvGrpSpPr>
          <p:grpSpPr>
            <a:xfrm>
              <a:off x="3650584" y="4211435"/>
              <a:ext cx="203200" cy="601663"/>
              <a:chOff x="2555876" y="4340225"/>
              <a:chExt cx="203200" cy="601663"/>
            </a:xfrm>
            <a:grpFill/>
          </p:grpSpPr>
          <p:sp>
            <p:nvSpPr>
              <p:cNvPr id="124" name="Freeform 105"/>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5" name="Freeform 106"/>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6" name="Freeform 107"/>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7" name="Freeform 109"/>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24" name="组合 23"/>
            <p:cNvGrpSpPr/>
            <p:nvPr/>
          </p:nvGrpSpPr>
          <p:grpSpPr>
            <a:xfrm>
              <a:off x="4114134" y="4217785"/>
              <a:ext cx="796925" cy="612776"/>
              <a:chOff x="3019426" y="4346575"/>
              <a:chExt cx="796925" cy="612776"/>
            </a:xfrm>
            <a:grpFill/>
          </p:grpSpPr>
          <p:sp>
            <p:nvSpPr>
              <p:cNvPr id="118" name="Freeform 110"/>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9" name="Rectangle 111"/>
              <p:cNvSpPr>
                <a:spLocks noChangeArrowheads="1"/>
              </p:cNvSpPr>
              <p:nvPr/>
            </p:nvSpPr>
            <p:spPr bwMode="auto">
              <a:xfrm>
                <a:off x="3049588" y="4510088"/>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0" name="Freeform 112"/>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1" name="Freeform 113"/>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2" name="Freeform 114"/>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23" name="Freeform 115"/>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5" name="Freeform 116"/>
            <p:cNvSpPr>
              <a:spLocks noEditPoints="1"/>
            </p:cNvSpPr>
            <p:nvPr/>
          </p:nvSpPr>
          <p:spPr bwMode="auto">
            <a:xfrm>
              <a:off x="5125371" y="2090535"/>
              <a:ext cx="392113" cy="492125"/>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26" name="组合 25"/>
            <p:cNvGrpSpPr/>
            <p:nvPr/>
          </p:nvGrpSpPr>
          <p:grpSpPr>
            <a:xfrm>
              <a:off x="2296446" y="1923848"/>
              <a:ext cx="404813" cy="611188"/>
              <a:chOff x="1201738" y="2052638"/>
              <a:chExt cx="404813" cy="611188"/>
            </a:xfrm>
            <a:grpFill/>
          </p:grpSpPr>
          <p:sp>
            <p:nvSpPr>
              <p:cNvPr id="114" name="Freeform 117"/>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5" name="Freeform 118"/>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6" name="Freeform 119"/>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7" name="Freeform 120"/>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27" name="组合 26"/>
            <p:cNvGrpSpPr/>
            <p:nvPr/>
          </p:nvGrpSpPr>
          <p:grpSpPr>
            <a:xfrm>
              <a:off x="3206084" y="1584123"/>
              <a:ext cx="601663" cy="601663"/>
              <a:chOff x="2111376" y="1712913"/>
              <a:chExt cx="601663" cy="601663"/>
            </a:xfrm>
            <a:grpFill/>
          </p:grpSpPr>
          <p:sp>
            <p:nvSpPr>
              <p:cNvPr id="109"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0"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1"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2"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3" name="Freeform 125"/>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28" name="组合 27"/>
            <p:cNvGrpSpPr/>
            <p:nvPr/>
          </p:nvGrpSpPr>
          <p:grpSpPr>
            <a:xfrm>
              <a:off x="2588546" y="1412673"/>
              <a:ext cx="381000" cy="484187"/>
              <a:chOff x="1493838" y="1541463"/>
              <a:chExt cx="381000" cy="484187"/>
            </a:xfrm>
            <a:grpFill/>
          </p:grpSpPr>
          <p:sp>
            <p:nvSpPr>
              <p:cNvPr id="107"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8" name="Rectangle 127"/>
              <p:cNvSpPr>
                <a:spLocks noChangeArrowheads="1"/>
              </p:cNvSpPr>
              <p:nvPr/>
            </p:nvSpPr>
            <p:spPr bwMode="auto">
              <a:xfrm>
                <a:off x="1811338" y="1541463"/>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9" name="Freeform 128"/>
            <p:cNvSpPr>
              <a:spLocks noEditPoints="1"/>
            </p:cNvSpPr>
            <p:nvPr/>
          </p:nvSpPr>
          <p:spPr bwMode="auto">
            <a:xfrm>
              <a:off x="4504659" y="3779635"/>
              <a:ext cx="508000" cy="396875"/>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30" name="组合 29"/>
            <p:cNvGrpSpPr/>
            <p:nvPr/>
          </p:nvGrpSpPr>
          <p:grpSpPr>
            <a:xfrm>
              <a:off x="2988596" y="4176510"/>
              <a:ext cx="495300" cy="644526"/>
              <a:chOff x="1893888" y="4305300"/>
              <a:chExt cx="495300" cy="644526"/>
            </a:xfrm>
            <a:grpFill/>
          </p:grpSpPr>
          <p:sp>
            <p:nvSpPr>
              <p:cNvPr id="99" name="Freeform 129"/>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0"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1" name="Freeform 131"/>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2" name="Freeform 132"/>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3" name="Freeform 133"/>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4" name="Freeform 134"/>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5"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06" name="Freeform 136"/>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1" name="组合 30"/>
            <p:cNvGrpSpPr/>
            <p:nvPr/>
          </p:nvGrpSpPr>
          <p:grpSpPr>
            <a:xfrm>
              <a:off x="4941221" y="1685723"/>
              <a:ext cx="323850" cy="576262"/>
              <a:chOff x="3846513" y="1814513"/>
              <a:chExt cx="323850" cy="576262"/>
            </a:xfrm>
            <a:grpFill/>
          </p:grpSpPr>
          <p:sp>
            <p:nvSpPr>
              <p:cNvPr id="96"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7" name="Freeform 138"/>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8" name="Freeform 139"/>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2" name="Freeform 140"/>
            <p:cNvSpPr>
              <a:spLocks/>
            </p:cNvSpPr>
            <p:nvPr/>
          </p:nvSpPr>
          <p:spPr bwMode="auto">
            <a:xfrm>
              <a:off x="3660109" y="1030085"/>
              <a:ext cx="515938" cy="420688"/>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3" name="Freeform 141"/>
            <p:cNvSpPr>
              <a:spLocks noEditPoints="1"/>
            </p:cNvSpPr>
            <p:nvPr/>
          </p:nvSpPr>
          <p:spPr bwMode="auto">
            <a:xfrm>
              <a:off x="3701384" y="3603423"/>
              <a:ext cx="628650" cy="519113"/>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4" name="Freeform 142"/>
            <p:cNvSpPr>
              <a:spLocks noEditPoints="1"/>
            </p:cNvSpPr>
            <p:nvPr/>
          </p:nvSpPr>
          <p:spPr bwMode="auto">
            <a:xfrm>
              <a:off x="2409159" y="2562023"/>
              <a:ext cx="808038" cy="941388"/>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35" name="Freeform 143"/>
            <p:cNvSpPr>
              <a:spLocks noEditPoints="1"/>
            </p:cNvSpPr>
            <p:nvPr/>
          </p:nvSpPr>
          <p:spPr bwMode="auto">
            <a:xfrm>
              <a:off x="2264696" y="2839835"/>
              <a:ext cx="339725" cy="684213"/>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36" name="组合 35"/>
            <p:cNvGrpSpPr/>
            <p:nvPr/>
          </p:nvGrpSpPr>
          <p:grpSpPr>
            <a:xfrm>
              <a:off x="3252121" y="2925560"/>
              <a:ext cx="571500" cy="574675"/>
              <a:chOff x="2157413" y="3054350"/>
              <a:chExt cx="571500" cy="574675"/>
            </a:xfrm>
            <a:grpFill/>
          </p:grpSpPr>
          <p:sp>
            <p:nvSpPr>
              <p:cNvPr id="94"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5" name="Freeform 145"/>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7" name="组合 36"/>
            <p:cNvGrpSpPr/>
            <p:nvPr/>
          </p:nvGrpSpPr>
          <p:grpSpPr>
            <a:xfrm>
              <a:off x="3145759" y="3663748"/>
              <a:ext cx="447675" cy="422275"/>
              <a:chOff x="2051051" y="3792538"/>
              <a:chExt cx="447675" cy="422275"/>
            </a:xfrm>
            <a:grpFill/>
          </p:grpSpPr>
          <p:sp>
            <p:nvSpPr>
              <p:cNvPr id="92" name="Freeform 146"/>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3" name="Freeform 147"/>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38" name="组合 37"/>
            <p:cNvGrpSpPr/>
            <p:nvPr/>
          </p:nvGrpSpPr>
          <p:grpSpPr>
            <a:xfrm>
              <a:off x="4285584" y="1101523"/>
              <a:ext cx="676275" cy="555625"/>
              <a:chOff x="3190876" y="1230313"/>
              <a:chExt cx="676275" cy="555625"/>
            </a:xfrm>
            <a:grpFill/>
          </p:grpSpPr>
          <p:sp>
            <p:nvSpPr>
              <p:cNvPr id="89" name="Freeform 148"/>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0" name="Freeform 149"/>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91" name="Freeform 150"/>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39" name="Freeform 151"/>
            <p:cNvSpPr>
              <a:spLocks noEditPoints="1"/>
            </p:cNvSpPr>
            <p:nvPr/>
          </p:nvSpPr>
          <p:spPr bwMode="auto">
            <a:xfrm>
              <a:off x="2647284" y="3503410"/>
              <a:ext cx="381000" cy="660400"/>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0" name="Freeform 152"/>
            <p:cNvSpPr>
              <a:spLocks noEditPoints="1"/>
            </p:cNvSpPr>
            <p:nvPr/>
          </p:nvSpPr>
          <p:spPr bwMode="auto">
            <a:xfrm>
              <a:off x="5019009" y="2639810"/>
              <a:ext cx="547688" cy="595313"/>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1" name="Freeform 153"/>
            <p:cNvSpPr>
              <a:spLocks noEditPoints="1"/>
            </p:cNvSpPr>
            <p:nvPr/>
          </p:nvSpPr>
          <p:spPr bwMode="auto">
            <a:xfrm>
              <a:off x="3023521" y="1095173"/>
              <a:ext cx="515938" cy="504825"/>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2" name="Freeform 154"/>
            <p:cNvSpPr>
              <a:spLocks noEditPoints="1"/>
            </p:cNvSpPr>
            <p:nvPr/>
          </p:nvSpPr>
          <p:spPr bwMode="auto">
            <a:xfrm>
              <a:off x="4836446" y="3247823"/>
              <a:ext cx="488950" cy="512763"/>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43" name="组合 42"/>
            <p:cNvGrpSpPr/>
            <p:nvPr/>
          </p:nvGrpSpPr>
          <p:grpSpPr>
            <a:xfrm>
              <a:off x="2799684" y="2127048"/>
              <a:ext cx="619125" cy="650875"/>
              <a:chOff x="1704976" y="2255838"/>
              <a:chExt cx="619125" cy="650875"/>
            </a:xfrm>
            <a:grpFill/>
          </p:grpSpPr>
          <p:sp>
            <p:nvSpPr>
              <p:cNvPr id="76" name="Rectangle 155"/>
              <p:cNvSpPr>
                <a:spLocks noChangeArrowheads="1"/>
              </p:cNvSpPr>
              <p:nvPr/>
            </p:nvSpPr>
            <p:spPr bwMode="auto">
              <a:xfrm>
                <a:off x="1704976" y="2873375"/>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7" name="Rectangle 156"/>
              <p:cNvSpPr>
                <a:spLocks noChangeArrowheads="1"/>
              </p:cNvSpPr>
              <p:nvPr/>
            </p:nvSpPr>
            <p:spPr bwMode="auto">
              <a:xfrm>
                <a:off x="1730376" y="2811463"/>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8" name="Rectangle 157"/>
              <p:cNvSpPr>
                <a:spLocks noChangeArrowheads="1"/>
              </p:cNvSpPr>
              <p:nvPr/>
            </p:nvSpPr>
            <p:spPr bwMode="auto">
              <a:xfrm>
                <a:off x="1954213"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9" name="Rectangle 158"/>
              <p:cNvSpPr>
                <a:spLocks noChangeArrowheads="1"/>
              </p:cNvSpPr>
              <p:nvPr/>
            </p:nvSpPr>
            <p:spPr bwMode="auto">
              <a:xfrm>
                <a:off x="1976438"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0" name="Rectangle 159"/>
              <p:cNvSpPr>
                <a:spLocks noChangeArrowheads="1"/>
              </p:cNvSpPr>
              <p:nvPr/>
            </p:nvSpPr>
            <p:spPr bwMode="auto">
              <a:xfrm>
                <a:off x="1954213"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1" name="Rectangle 160"/>
              <p:cNvSpPr>
                <a:spLocks noChangeArrowheads="1"/>
              </p:cNvSpPr>
              <p:nvPr/>
            </p:nvSpPr>
            <p:spPr bwMode="auto">
              <a:xfrm>
                <a:off x="1774826" y="2747963"/>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2" name="Rectangle 161"/>
              <p:cNvSpPr>
                <a:spLocks noChangeArrowheads="1"/>
              </p:cNvSpPr>
              <p:nvPr/>
            </p:nvSpPr>
            <p:spPr bwMode="auto">
              <a:xfrm>
                <a:off x="1795463"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3" name="Rectangle 162"/>
              <p:cNvSpPr>
                <a:spLocks noChangeArrowheads="1"/>
              </p:cNvSpPr>
              <p:nvPr/>
            </p:nvSpPr>
            <p:spPr bwMode="auto">
              <a:xfrm>
                <a:off x="1774826" y="250507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4" name="Rectangle 163"/>
              <p:cNvSpPr>
                <a:spLocks noChangeArrowheads="1"/>
              </p:cNvSpPr>
              <p:nvPr/>
            </p:nvSpPr>
            <p:spPr bwMode="auto">
              <a:xfrm>
                <a:off x="2135188"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5" name="Rectangle 164"/>
              <p:cNvSpPr>
                <a:spLocks noChangeArrowheads="1"/>
              </p:cNvSpPr>
              <p:nvPr/>
            </p:nvSpPr>
            <p:spPr bwMode="auto">
              <a:xfrm>
                <a:off x="2157413" y="2517775"/>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6" name="Rectangle 165"/>
              <p:cNvSpPr>
                <a:spLocks noChangeArrowheads="1"/>
              </p:cNvSpPr>
              <p:nvPr/>
            </p:nvSpPr>
            <p:spPr bwMode="auto">
              <a:xfrm>
                <a:off x="2135188"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7" name="Rectangle 166"/>
              <p:cNvSpPr>
                <a:spLocks noChangeArrowheads="1"/>
              </p:cNvSpPr>
              <p:nvPr/>
            </p:nvSpPr>
            <p:spPr bwMode="auto">
              <a:xfrm>
                <a:off x="1730376" y="24352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8" name="Freeform 167"/>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44" name="Freeform 168"/>
            <p:cNvSpPr>
              <a:spLocks noEditPoints="1"/>
            </p:cNvSpPr>
            <p:nvPr/>
          </p:nvSpPr>
          <p:spPr bwMode="auto">
            <a:xfrm>
              <a:off x="4166521" y="2288973"/>
              <a:ext cx="788988" cy="515938"/>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5" name="Freeform 169"/>
            <p:cNvSpPr>
              <a:spLocks noEditPoints="1"/>
            </p:cNvSpPr>
            <p:nvPr/>
          </p:nvSpPr>
          <p:spPr bwMode="auto">
            <a:xfrm>
              <a:off x="3029871" y="2857298"/>
              <a:ext cx="185738" cy="32067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6" name="Freeform 170"/>
            <p:cNvSpPr>
              <a:spLocks noEditPoints="1"/>
            </p:cNvSpPr>
            <p:nvPr/>
          </p:nvSpPr>
          <p:spPr bwMode="auto">
            <a:xfrm>
              <a:off x="4463384" y="1747635"/>
              <a:ext cx="369888" cy="455613"/>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7" name="Freeform 171"/>
            <p:cNvSpPr>
              <a:spLocks noEditPoints="1"/>
            </p:cNvSpPr>
            <p:nvPr/>
          </p:nvSpPr>
          <p:spPr bwMode="auto">
            <a:xfrm>
              <a:off x="3552159" y="2225473"/>
              <a:ext cx="561975" cy="565150"/>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48" name="Freeform 172"/>
            <p:cNvSpPr>
              <a:spLocks noEditPoints="1"/>
            </p:cNvSpPr>
            <p:nvPr/>
          </p:nvSpPr>
          <p:spPr bwMode="auto">
            <a:xfrm>
              <a:off x="3968084" y="2950960"/>
              <a:ext cx="633413" cy="482600"/>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49" name="组合 48"/>
            <p:cNvGrpSpPr/>
            <p:nvPr/>
          </p:nvGrpSpPr>
          <p:grpSpPr>
            <a:xfrm>
              <a:off x="4187159" y="2208010"/>
              <a:ext cx="209550" cy="200025"/>
              <a:chOff x="3092451" y="2336800"/>
              <a:chExt cx="209550" cy="200025"/>
            </a:xfrm>
            <a:grpFill/>
          </p:grpSpPr>
          <p:sp>
            <p:nvSpPr>
              <p:cNvPr id="74" name="Freeform 173"/>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5" name="Freeform 174"/>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0" name="Freeform 175"/>
            <p:cNvSpPr>
              <a:spLocks noEditPoints="1"/>
            </p:cNvSpPr>
            <p:nvPr/>
          </p:nvSpPr>
          <p:spPr bwMode="auto">
            <a:xfrm>
              <a:off x="4409409" y="3530398"/>
              <a:ext cx="217488" cy="303213"/>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1" name="Freeform 176"/>
            <p:cNvSpPr>
              <a:spLocks noEditPoints="1"/>
            </p:cNvSpPr>
            <p:nvPr/>
          </p:nvSpPr>
          <p:spPr bwMode="auto">
            <a:xfrm>
              <a:off x="2645696" y="1946073"/>
              <a:ext cx="279400" cy="303213"/>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2" name="Freeform 177"/>
            <p:cNvSpPr>
              <a:spLocks noEditPoints="1"/>
            </p:cNvSpPr>
            <p:nvPr/>
          </p:nvSpPr>
          <p:spPr bwMode="auto">
            <a:xfrm>
              <a:off x="3898234" y="1533323"/>
              <a:ext cx="419100" cy="606425"/>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53" name="组合 52"/>
            <p:cNvGrpSpPr/>
            <p:nvPr/>
          </p:nvGrpSpPr>
          <p:grpSpPr>
            <a:xfrm>
              <a:off x="4237959" y="1449185"/>
              <a:ext cx="363538" cy="220663"/>
              <a:chOff x="3143251" y="1577975"/>
              <a:chExt cx="363538" cy="220663"/>
            </a:xfrm>
            <a:grpFill/>
          </p:grpSpPr>
          <p:sp>
            <p:nvSpPr>
              <p:cNvPr id="71"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2" name="Freeform 179"/>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3" name="Freeform 180"/>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4" name="Freeform 181"/>
            <p:cNvSpPr>
              <a:spLocks noEditPoints="1"/>
            </p:cNvSpPr>
            <p:nvPr/>
          </p:nvSpPr>
          <p:spPr bwMode="auto">
            <a:xfrm>
              <a:off x="4250659" y="2731885"/>
              <a:ext cx="436563" cy="155575"/>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55" name="组合 54"/>
            <p:cNvGrpSpPr/>
            <p:nvPr/>
          </p:nvGrpSpPr>
          <p:grpSpPr>
            <a:xfrm>
              <a:off x="2610771" y="3123998"/>
              <a:ext cx="247651" cy="312737"/>
              <a:chOff x="1516063" y="3252788"/>
              <a:chExt cx="247651" cy="312737"/>
            </a:xfrm>
            <a:grpFill/>
          </p:grpSpPr>
          <p:sp>
            <p:nvSpPr>
              <p:cNvPr id="68" name="Freeform 182"/>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9" name="Freeform 183"/>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70" name="Freeform 184"/>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6" name="Freeform 185"/>
            <p:cNvSpPr>
              <a:spLocks noEditPoints="1"/>
            </p:cNvSpPr>
            <p:nvPr/>
          </p:nvSpPr>
          <p:spPr bwMode="auto">
            <a:xfrm>
              <a:off x="2988596" y="1915910"/>
              <a:ext cx="200025" cy="153988"/>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57" name="组合 56"/>
            <p:cNvGrpSpPr/>
            <p:nvPr/>
          </p:nvGrpSpPr>
          <p:grpSpPr>
            <a:xfrm>
              <a:off x="4760246" y="2971598"/>
              <a:ext cx="265113" cy="334963"/>
              <a:chOff x="3665538" y="3100388"/>
              <a:chExt cx="265113" cy="334963"/>
            </a:xfrm>
            <a:grpFill/>
          </p:grpSpPr>
          <p:sp>
            <p:nvSpPr>
              <p:cNvPr id="65" name="Freeform 186"/>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6" name="Freeform 187"/>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7" name="Freeform 188"/>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58" name="Freeform 189"/>
            <p:cNvSpPr>
              <a:spLocks noEditPoints="1"/>
            </p:cNvSpPr>
            <p:nvPr/>
          </p:nvSpPr>
          <p:spPr bwMode="auto">
            <a:xfrm>
              <a:off x="3461671" y="4587673"/>
              <a:ext cx="217488" cy="233363"/>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nvGrpSpPr>
            <p:cNvPr id="59" name="组合 58"/>
            <p:cNvGrpSpPr/>
            <p:nvPr/>
          </p:nvGrpSpPr>
          <p:grpSpPr>
            <a:xfrm>
              <a:off x="3774409" y="2795385"/>
              <a:ext cx="160337" cy="255588"/>
              <a:chOff x="2679701" y="2924175"/>
              <a:chExt cx="160337" cy="255588"/>
            </a:xfrm>
            <a:grpFill/>
          </p:grpSpPr>
          <p:sp>
            <p:nvSpPr>
              <p:cNvPr id="61" name="Freeform 190"/>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2" name="Freeform 191"/>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3" name="Freeform 192"/>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64" name="Freeform 193"/>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60" name="Freeform 194"/>
            <p:cNvSpPr>
              <a:spLocks noEditPoints="1"/>
            </p:cNvSpPr>
            <p:nvPr/>
          </p:nvSpPr>
          <p:spPr bwMode="auto">
            <a:xfrm>
              <a:off x="3756946" y="1485698"/>
              <a:ext cx="217488" cy="236538"/>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229" name="TextBox 1"/>
          <p:cNvSpPr txBox="1"/>
          <p:nvPr/>
        </p:nvSpPr>
        <p:spPr>
          <a:xfrm>
            <a:off x="2104116" y="2367505"/>
            <a:ext cx="5128628"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感谢老师指导！</a:t>
            </a:r>
          </a:p>
        </p:txBody>
      </p:sp>
    </p:spTree>
    <p:extLst>
      <p:ext uri="{BB962C8B-B14F-4D97-AF65-F5344CB8AC3E}">
        <p14:creationId xmlns:p14="http://schemas.microsoft.com/office/powerpoint/2010/main" val="97091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文本框 125"/>
          <p:cNvSpPr txBox="1"/>
          <p:nvPr/>
        </p:nvSpPr>
        <p:spPr>
          <a:xfrm>
            <a:off x="4145938" y="267494"/>
            <a:ext cx="2537444"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设 计 方 案</a:t>
            </a:r>
          </a:p>
        </p:txBody>
      </p:sp>
      <p:grpSp>
        <p:nvGrpSpPr>
          <p:cNvPr id="44" name="组合 43"/>
          <p:cNvGrpSpPr>
            <a:grpSpLocks/>
          </p:cNvGrpSpPr>
          <p:nvPr/>
        </p:nvGrpSpPr>
        <p:grpSpPr bwMode="auto">
          <a:xfrm>
            <a:off x="1124744" y="2208043"/>
            <a:ext cx="1233786" cy="1800200"/>
            <a:chOff x="906534" y="2518058"/>
            <a:chExt cx="2050577" cy="3153272"/>
          </a:xfrm>
        </p:grpSpPr>
        <p:sp>
          <p:nvSpPr>
            <p:cNvPr id="45" name="椭圆 44"/>
            <p:cNvSpPr/>
            <p:nvPr/>
          </p:nvSpPr>
          <p:spPr>
            <a:xfrm>
              <a:off x="1635028" y="2518058"/>
              <a:ext cx="593588" cy="595407"/>
            </a:xfrm>
            <a:prstGeom prst="ellipse">
              <a:avLst/>
            </a:prstGeom>
            <a:solidFill>
              <a:schemeClr val="accent6">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1</a:t>
              </a:r>
              <a:endParaRPr lang="zh-CN" altLang="en-US" b="0" dirty="0">
                <a:latin typeface="Arial" panose="020B0604020202020204" pitchFamily="34" charset="0"/>
                <a:cs typeface="Arial" panose="020B0604020202020204" pitchFamily="34" charset="0"/>
              </a:endParaRPr>
            </a:p>
          </p:txBody>
        </p:sp>
        <p:grpSp>
          <p:nvGrpSpPr>
            <p:cNvPr id="56" name="组合 22"/>
            <p:cNvGrpSpPr>
              <a:grpSpLocks/>
            </p:cNvGrpSpPr>
            <p:nvPr/>
          </p:nvGrpSpPr>
          <p:grpSpPr bwMode="auto">
            <a:xfrm>
              <a:off x="906534" y="2773384"/>
              <a:ext cx="2050577" cy="2897946"/>
              <a:chOff x="522505" y="2241105"/>
              <a:chExt cx="2050577" cy="2897946"/>
            </a:xfrm>
          </p:grpSpPr>
          <p:sp>
            <p:nvSpPr>
              <p:cNvPr id="61" name="任意多边形 6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62" name="直接连接符 61"/>
              <p:cNvCxnSpPr>
                <a:endCxn id="61" idx="1"/>
              </p:cNvCxnSpPr>
              <p:nvPr/>
            </p:nvCxnSpPr>
            <p:spPr>
              <a:xfrm>
                <a:off x="522505" y="2241407"/>
                <a:ext cx="677706"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1895375" y="2241407"/>
                <a:ext cx="67770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a:stCxn id="61" idx="3"/>
              <a:endCxn id="5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58" name="矩形 57">
              <a:hlinkClick r:id="rId2" action="ppaction://hlinksldjump"/>
            </p:cNvPr>
            <p:cNvSpPr/>
            <p:nvPr/>
          </p:nvSpPr>
          <p:spPr>
            <a:xfrm>
              <a:off x="906534" y="3861295"/>
              <a:ext cx="2050577" cy="12702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5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设计方案</a:t>
              </a:r>
            </a:p>
          </p:txBody>
        </p:sp>
        <p:sp>
          <p:nvSpPr>
            <p:cNvPr id="6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74" name="组合 73"/>
          <p:cNvGrpSpPr>
            <a:grpSpLocks/>
          </p:cNvGrpSpPr>
          <p:nvPr/>
        </p:nvGrpSpPr>
        <p:grpSpPr bwMode="auto">
          <a:xfrm>
            <a:off x="2718544" y="2211710"/>
            <a:ext cx="1233786" cy="1800200"/>
            <a:chOff x="906534" y="2518058"/>
            <a:chExt cx="2050577" cy="3153272"/>
          </a:xfrm>
        </p:grpSpPr>
        <p:sp>
          <p:nvSpPr>
            <p:cNvPr id="75" name="椭圆 7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2</a:t>
              </a:r>
              <a:endParaRPr lang="zh-CN" altLang="en-US" b="0" dirty="0">
                <a:latin typeface="Arial" panose="020B0604020202020204" pitchFamily="34" charset="0"/>
                <a:cs typeface="Arial" panose="020B0604020202020204" pitchFamily="34" charset="0"/>
              </a:endParaRPr>
            </a:p>
          </p:txBody>
        </p:sp>
        <p:grpSp>
          <p:nvGrpSpPr>
            <p:cNvPr id="76" name="组合 22"/>
            <p:cNvGrpSpPr>
              <a:grpSpLocks/>
            </p:cNvGrpSpPr>
            <p:nvPr/>
          </p:nvGrpSpPr>
          <p:grpSpPr bwMode="auto">
            <a:xfrm>
              <a:off x="906534" y="2773384"/>
              <a:ext cx="2050577" cy="2897946"/>
              <a:chOff x="522505" y="2241105"/>
              <a:chExt cx="2050577" cy="2897946"/>
            </a:xfrm>
          </p:grpSpPr>
          <p:sp>
            <p:nvSpPr>
              <p:cNvPr id="81" name="任意多边形 8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82" name="直接连接符 81"/>
              <p:cNvCxnSpPr>
                <a:endCxn id="8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a:stCxn id="81" idx="3"/>
              <a:endCxn id="7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78" name="矩形 7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7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系统实现</a:t>
              </a:r>
            </a:p>
          </p:txBody>
        </p:sp>
        <p:sp>
          <p:nvSpPr>
            <p:cNvPr id="8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grpSp>
        <p:nvGrpSpPr>
          <p:cNvPr id="84" name="组合 83"/>
          <p:cNvGrpSpPr>
            <a:grpSpLocks/>
          </p:cNvGrpSpPr>
          <p:nvPr/>
        </p:nvGrpSpPr>
        <p:grpSpPr bwMode="auto">
          <a:xfrm>
            <a:off x="4371277" y="2211710"/>
            <a:ext cx="1233786" cy="1800200"/>
            <a:chOff x="906534" y="2518058"/>
            <a:chExt cx="2050577" cy="3153272"/>
          </a:xfrm>
        </p:grpSpPr>
        <p:sp>
          <p:nvSpPr>
            <p:cNvPr id="85" name="椭圆 84"/>
            <p:cNvSpPr/>
            <p:nvPr/>
          </p:nvSpPr>
          <p:spPr>
            <a:xfrm>
              <a:off x="1635028" y="2518058"/>
              <a:ext cx="593588" cy="595407"/>
            </a:xfrm>
            <a:prstGeom prst="ellipse">
              <a:avLst/>
            </a:prstGeom>
            <a:solidFill>
              <a:schemeClr val="bg2">
                <a:lumMod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latin typeface="Arial" panose="020B0604020202020204" pitchFamily="34" charset="0"/>
                  <a:cs typeface="Arial" panose="020B0604020202020204" pitchFamily="34" charset="0"/>
                </a:rPr>
                <a:t>3</a:t>
              </a:r>
              <a:endParaRPr lang="zh-CN" altLang="en-US" b="0" dirty="0">
                <a:latin typeface="Arial" panose="020B0604020202020204" pitchFamily="34" charset="0"/>
                <a:cs typeface="Arial" panose="020B0604020202020204" pitchFamily="34" charset="0"/>
              </a:endParaRPr>
            </a:p>
          </p:txBody>
        </p:sp>
        <p:grpSp>
          <p:nvGrpSpPr>
            <p:cNvPr id="86" name="组合 22"/>
            <p:cNvGrpSpPr>
              <a:grpSpLocks/>
            </p:cNvGrpSpPr>
            <p:nvPr/>
          </p:nvGrpSpPr>
          <p:grpSpPr bwMode="auto">
            <a:xfrm>
              <a:off x="906534" y="2773384"/>
              <a:ext cx="2050577" cy="2897946"/>
              <a:chOff x="522505" y="2241105"/>
              <a:chExt cx="2050577" cy="2897946"/>
            </a:xfrm>
          </p:grpSpPr>
          <p:sp>
            <p:nvSpPr>
              <p:cNvPr id="91" name="任意多边形 90"/>
              <p:cNvSpPr/>
              <p:nvPr/>
            </p:nvSpPr>
            <p:spPr>
              <a:xfrm>
                <a:off x="522505" y="2241407"/>
                <a:ext cx="2050577" cy="2897644"/>
              </a:xfrm>
              <a:custGeom>
                <a:avLst/>
                <a:gdLst>
                  <a:gd name="connsiteX0" fmla="*/ 0 w 2050577"/>
                  <a:gd name="connsiteY0" fmla="*/ 0 h 2552018"/>
                  <a:gd name="connsiteX1" fmla="*/ 677426 w 2050577"/>
                  <a:gd name="connsiteY1" fmla="*/ 0 h 2552018"/>
                  <a:gd name="connsiteX2" fmla="*/ 683352 w 2050577"/>
                  <a:gd name="connsiteY2" fmla="*/ 58788 h 2552018"/>
                  <a:gd name="connsiteX3" fmla="*/ 1025288 w 2050577"/>
                  <a:gd name="connsiteY3" fmla="*/ 337474 h 2552018"/>
                  <a:gd name="connsiteX4" fmla="*/ 1367224 w 2050577"/>
                  <a:gd name="connsiteY4" fmla="*/ 58788 h 2552018"/>
                  <a:gd name="connsiteX5" fmla="*/ 1373150 w 2050577"/>
                  <a:gd name="connsiteY5" fmla="*/ 0 h 2552018"/>
                  <a:gd name="connsiteX6" fmla="*/ 2050577 w 2050577"/>
                  <a:gd name="connsiteY6" fmla="*/ 0 h 2552018"/>
                  <a:gd name="connsiteX7" fmla="*/ 2050577 w 2050577"/>
                  <a:gd name="connsiteY7" fmla="*/ 2552018 h 2552018"/>
                  <a:gd name="connsiteX8" fmla="*/ 0 w 2050577"/>
                  <a:gd name="connsiteY8" fmla="*/ 2552018 h 255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0577" h="2552018">
                    <a:moveTo>
                      <a:pt x="0" y="0"/>
                    </a:moveTo>
                    <a:lnTo>
                      <a:pt x="677426" y="0"/>
                    </a:lnTo>
                    <a:lnTo>
                      <a:pt x="683352" y="58788"/>
                    </a:lnTo>
                    <a:cubicBezTo>
                      <a:pt x="715898" y="217834"/>
                      <a:pt x="856621" y="337474"/>
                      <a:pt x="1025288" y="337474"/>
                    </a:cubicBezTo>
                    <a:cubicBezTo>
                      <a:pt x="1193955" y="337474"/>
                      <a:pt x="1334679" y="217834"/>
                      <a:pt x="1367224" y="58788"/>
                    </a:cubicBezTo>
                    <a:lnTo>
                      <a:pt x="1373150" y="0"/>
                    </a:lnTo>
                    <a:lnTo>
                      <a:pt x="2050577" y="0"/>
                    </a:lnTo>
                    <a:lnTo>
                      <a:pt x="2050577" y="2552018"/>
                    </a:lnTo>
                    <a:lnTo>
                      <a:pt x="0" y="2552018"/>
                    </a:lnTo>
                    <a:close/>
                  </a:path>
                </a:pathLst>
              </a:custGeom>
              <a:solidFill>
                <a:schemeClr val="bg1">
                  <a:lumMod val="95000"/>
                </a:schemeClr>
              </a:solidFill>
              <a:ln>
                <a:solidFill>
                  <a:schemeClr val="bg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cxnSp>
            <p:nvCxnSpPr>
              <p:cNvPr id="92" name="直接连接符 91"/>
              <p:cNvCxnSpPr>
                <a:endCxn id="91" idx="1"/>
              </p:cNvCxnSpPr>
              <p:nvPr/>
            </p:nvCxnSpPr>
            <p:spPr>
              <a:xfrm>
                <a:off x="522505" y="2241407"/>
                <a:ext cx="67770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895375" y="2241407"/>
                <a:ext cx="677707"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7" name="直接连接符 86"/>
            <p:cNvCxnSpPr>
              <a:stCxn id="91" idx="3"/>
              <a:endCxn id="88" idx="0"/>
            </p:cNvCxnSpPr>
            <p:nvPr/>
          </p:nvCxnSpPr>
          <p:spPr>
            <a:xfrm>
              <a:off x="1931823" y="3156334"/>
              <a:ext cx="0" cy="704961"/>
            </a:xfrm>
            <a:prstGeom prst="line">
              <a:avLst/>
            </a:prstGeom>
            <a:ln w="28575">
              <a:solidFill>
                <a:srgbClr val="00589A"/>
              </a:solidFill>
              <a:prstDash val="sysDot"/>
            </a:ln>
          </p:spPr>
          <p:style>
            <a:lnRef idx="1">
              <a:schemeClr val="accent1"/>
            </a:lnRef>
            <a:fillRef idx="0">
              <a:schemeClr val="accent1"/>
            </a:fillRef>
            <a:effectRef idx="0">
              <a:schemeClr val="accent1"/>
            </a:effectRef>
            <a:fontRef idx="minor">
              <a:schemeClr val="tx1"/>
            </a:fontRef>
          </p:style>
        </p:cxnSp>
        <p:sp>
          <p:nvSpPr>
            <p:cNvPr id="88" name="矩形 87">
              <a:hlinkClick r:id="rId2" action="ppaction://hlinksldjump"/>
            </p:cNvPr>
            <p:cNvSpPr/>
            <p:nvPr/>
          </p:nvSpPr>
          <p:spPr>
            <a:xfrm>
              <a:off x="906534" y="3861295"/>
              <a:ext cx="2050577" cy="12702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0"/>
            </a:p>
          </p:txBody>
        </p:sp>
        <p:sp>
          <p:nvSpPr>
            <p:cNvPr id="89" name="文本框 34"/>
            <p:cNvSpPr txBox="1">
              <a:spLocks noChangeArrowheads="1"/>
            </p:cNvSpPr>
            <p:nvPr/>
          </p:nvSpPr>
          <p:spPr bwMode="auto">
            <a:xfrm>
              <a:off x="1036678" y="4470992"/>
              <a:ext cx="1779177" cy="539109"/>
            </a:xfrm>
            <a:prstGeom prst="rect">
              <a:avLst/>
            </a:prstGeom>
            <a:noFill/>
            <a:ln w="9525">
              <a:noFill/>
              <a:miter lim="800000"/>
              <a:headEnd/>
              <a:tailEnd/>
            </a:ln>
          </p:spPr>
          <p:txBody>
            <a:bodyPr>
              <a:spAutoFit/>
            </a:bodyPr>
            <a:lstStyle/>
            <a:p>
              <a:pPr algn="ctr"/>
              <a:r>
                <a:rPr lang="zh-CN" altLang="en-US" sz="1400" dirty="0">
                  <a:solidFill>
                    <a:schemeClr val="bg1"/>
                  </a:solidFill>
                  <a:latin typeface="宋体" charset="-122"/>
                  <a:ea typeface="Segoe UI"/>
                  <a:cs typeface="Segoe UI"/>
                </a:rPr>
                <a:t>系统展示</a:t>
              </a:r>
            </a:p>
          </p:txBody>
        </p:sp>
        <p:sp>
          <p:nvSpPr>
            <p:cNvPr id="90" name="Freeform 19"/>
            <p:cNvSpPr>
              <a:spLocks noEditPoints="1"/>
            </p:cNvSpPr>
            <p:nvPr/>
          </p:nvSpPr>
          <p:spPr bwMode="auto">
            <a:xfrm>
              <a:off x="1728848" y="4051533"/>
              <a:ext cx="405947" cy="373069"/>
            </a:xfrm>
            <a:custGeom>
              <a:avLst/>
              <a:gdLst>
                <a:gd name="T0" fmla="*/ 858295986 w 144"/>
                <a:gd name="T1" fmla="*/ 0 h 132"/>
                <a:gd name="T2" fmla="*/ 286099572 w 144"/>
                <a:gd name="T3" fmla="*/ 0 h 132"/>
                <a:gd name="T4" fmla="*/ 0 w 144"/>
                <a:gd name="T5" fmla="*/ 287562671 h 132"/>
                <a:gd name="T6" fmla="*/ 0 w 144"/>
                <a:gd name="T7" fmla="*/ 479272090 h 132"/>
                <a:gd name="T8" fmla="*/ 286099572 w 144"/>
                <a:gd name="T9" fmla="*/ 766834849 h 132"/>
                <a:gd name="T10" fmla="*/ 333781410 w 144"/>
                <a:gd name="T11" fmla="*/ 766834849 h 132"/>
                <a:gd name="T12" fmla="*/ 333781410 w 144"/>
                <a:gd name="T13" fmla="*/ 1054397432 h 132"/>
                <a:gd name="T14" fmla="*/ 659615847 w 144"/>
                <a:gd name="T15" fmla="*/ 766834849 h 132"/>
                <a:gd name="T16" fmla="*/ 858295986 w 144"/>
                <a:gd name="T17" fmla="*/ 766834849 h 132"/>
                <a:gd name="T18" fmla="*/ 1144395470 w 144"/>
                <a:gd name="T19" fmla="*/ 479272090 h 132"/>
                <a:gd name="T20" fmla="*/ 1144395470 w 144"/>
                <a:gd name="T21" fmla="*/ 287562671 h 132"/>
                <a:gd name="T22" fmla="*/ 858295986 w 144"/>
                <a:gd name="T23" fmla="*/ 0 h 132"/>
                <a:gd name="T24" fmla="*/ 286099572 w 144"/>
                <a:gd name="T25" fmla="*/ 479272090 h 132"/>
                <a:gd name="T26" fmla="*/ 190733078 w 144"/>
                <a:gd name="T27" fmla="*/ 383416012 h 132"/>
                <a:gd name="T28" fmla="*/ 286099572 w 144"/>
                <a:gd name="T29" fmla="*/ 287562671 h 132"/>
                <a:gd name="T30" fmla="*/ 381466155 w 144"/>
                <a:gd name="T31" fmla="*/ 383416012 h 132"/>
                <a:gd name="T32" fmla="*/ 286099572 w 144"/>
                <a:gd name="T33" fmla="*/ 479272090 h 132"/>
                <a:gd name="T34" fmla="*/ 572199145 w 144"/>
                <a:gd name="T35" fmla="*/ 479272090 h 132"/>
                <a:gd name="T36" fmla="*/ 476832650 w 144"/>
                <a:gd name="T37" fmla="*/ 383416012 h 132"/>
                <a:gd name="T38" fmla="*/ 572199145 w 144"/>
                <a:gd name="T39" fmla="*/ 287562671 h 132"/>
                <a:gd name="T40" fmla="*/ 667562820 w 144"/>
                <a:gd name="T41" fmla="*/ 383416012 h 132"/>
                <a:gd name="T42" fmla="*/ 572199145 w 144"/>
                <a:gd name="T43" fmla="*/ 479272090 h 132"/>
                <a:gd name="T44" fmla="*/ 858295986 w 144"/>
                <a:gd name="T45" fmla="*/ 479272090 h 132"/>
                <a:gd name="T46" fmla="*/ 762929491 w 144"/>
                <a:gd name="T47" fmla="*/ 383416012 h 132"/>
                <a:gd name="T48" fmla="*/ 858295986 w 144"/>
                <a:gd name="T49" fmla="*/ 287562671 h 132"/>
                <a:gd name="T50" fmla="*/ 953662481 w 144"/>
                <a:gd name="T51" fmla="*/ 383416012 h 132"/>
                <a:gd name="T52" fmla="*/ 858295986 w 144"/>
                <a:gd name="T53" fmla="*/ 479272090 h 1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4"/>
                <a:gd name="T82" fmla="*/ 0 h 132"/>
                <a:gd name="T83" fmla="*/ 144 w 144"/>
                <a:gd name="T84" fmla="*/ 132 h 1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4" h="132">
                  <a:moveTo>
                    <a:pt x="108" y="0"/>
                  </a:moveTo>
                  <a:cubicBezTo>
                    <a:pt x="36" y="0"/>
                    <a:pt x="36" y="0"/>
                    <a:pt x="36" y="0"/>
                  </a:cubicBezTo>
                  <a:cubicBezTo>
                    <a:pt x="16" y="0"/>
                    <a:pt x="0" y="16"/>
                    <a:pt x="0" y="36"/>
                  </a:cubicBezTo>
                  <a:cubicBezTo>
                    <a:pt x="0" y="60"/>
                    <a:pt x="0" y="60"/>
                    <a:pt x="0" y="60"/>
                  </a:cubicBezTo>
                  <a:cubicBezTo>
                    <a:pt x="0" y="80"/>
                    <a:pt x="16" y="96"/>
                    <a:pt x="36" y="96"/>
                  </a:cubicBezTo>
                  <a:cubicBezTo>
                    <a:pt x="42" y="96"/>
                    <a:pt x="42" y="96"/>
                    <a:pt x="42" y="96"/>
                  </a:cubicBezTo>
                  <a:cubicBezTo>
                    <a:pt x="42" y="132"/>
                    <a:pt x="42" y="132"/>
                    <a:pt x="42" y="132"/>
                  </a:cubicBezTo>
                  <a:cubicBezTo>
                    <a:pt x="83" y="96"/>
                    <a:pt x="83" y="96"/>
                    <a:pt x="83" y="96"/>
                  </a:cubicBezTo>
                  <a:cubicBezTo>
                    <a:pt x="108" y="96"/>
                    <a:pt x="108" y="96"/>
                    <a:pt x="108" y="96"/>
                  </a:cubicBezTo>
                  <a:cubicBezTo>
                    <a:pt x="128" y="96"/>
                    <a:pt x="144" y="80"/>
                    <a:pt x="144" y="60"/>
                  </a:cubicBezTo>
                  <a:cubicBezTo>
                    <a:pt x="144" y="36"/>
                    <a:pt x="144" y="36"/>
                    <a:pt x="144" y="36"/>
                  </a:cubicBezTo>
                  <a:cubicBezTo>
                    <a:pt x="144" y="16"/>
                    <a:pt x="128" y="0"/>
                    <a:pt x="108" y="0"/>
                  </a:cubicBezTo>
                  <a:moveTo>
                    <a:pt x="36" y="60"/>
                  </a:moveTo>
                  <a:cubicBezTo>
                    <a:pt x="29" y="60"/>
                    <a:pt x="24" y="55"/>
                    <a:pt x="24" y="48"/>
                  </a:cubicBezTo>
                  <a:cubicBezTo>
                    <a:pt x="24" y="41"/>
                    <a:pt x="29" y="36"/>
                    <a:pt x="36" y="36"/>
                  </a:cubicBezTo>
                  <a:cubicBezTo>
                    <a:pt x="43" y="36"/>
                    <a:pt x="48" y="41"/>
                    <a:pt x="48" y="48"/>
                  </a:cubicBezTo>
                  <a:cubicBezTo>
                    <a:pt x="48" y="55"/>
                    <a:pt x="43" y="60"/>
                    <a:pt x="36" y="60"/>
                  </a:cubicBezTo>
                  <a:moveTo>
                    <a:pt x="72" y="60"/>
                  </a:moveTo>
                  <a:cubicBezTo>
                    <a:pt x="65" y="60"/>
                    <a:pt x="60" y="55"/>
                    <a:pt x="60" y="48"/>
                  </a:cubicBezTo>
                  <a:cubicBezTo>
                    <a:pt x="60" y="41"/>
                    <a:pt x="65" y="36"/>
                    <a:pt x="72" y="36"/>
                  </a:cubicBezTo>
                  <a:cubicBezTo>
                    <a:pt x="79" y="36"/>
                    <a:pt x="84" y="41"/>
                    <a:pt x="84" y="48"/>
                  </a:cubicBezTo>
                  <a:cubicBezTo>
                    <a:pt x="84" y="55"/>
                    <a:pt x="79" y="60"/>
                    <a:pt x="72" y="60"/>
                  </a:cubicBezTo>
                  <a:moveTo>
                    <a:pt x="108" y="60"/>
                  </a:moveTo>
                  <a:cubicBezTo>
                    <a:pt x="101" y="60"/>
                    <a:pt x="96" y="55"/>
                    <a:pt x="96" y="48"/>
                  </a:cubicBezTo>
                  <a:cubicBezTo>
                    <a:pt x="96" y="41"/>
                    <a:pt x="101" y="36"/>
                    <a:pt x="108" y="36"/>
                  </a:cubicBezTo>
                  <a:cubicBezTo>
                    <a:pt x="115" y="36"/>
                    <a:pt x="120" y="41"/>
                    <a:pt x="120" y="48"/>
                  </a:cubicBezTo>
                  <a:cubicBezTo>
                    <a:pt x="120" y="55"/>
                    <a:pt x="115" y="60"/>
                    <a:pt x="108" y="60"/>
                  </a:cubicBezTo>
                </a:path>
              </a:pathLst>
            </a:custGeom>
            <a:solidFill>
              <a:schemeClr val="bg1"/>
            </a:solidFill>
            <a:ln w="9525">
              <a:noFill/>
              <a:round/>
              <a:headEnd/>
              <a:tailEnd/>
            </a:ln>
          </p:spPr>
          <p:txBody>
            <a:bodyPr/>
            <a:lstStyle/>
            <a:p>
              <a:endParaRPr lang="zh-CN" altLang="en-US"/>
            </a:p>
          </p:txBody>
        </p:sp>
      </p:grpSp>
    </p:spTree>
    <p:extLst>
      <p:ext uri="{BB962C8B-B14F-4D97-AF65-F5344CB8AC3E}">
        <p14:creationId xmlns:p14="http://schemas.microsoft.com/office/powerpoint/2010/main" val="196666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40367" y="254901"/>
            <a:ext cx="3043143"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系 统 架 构</a:t>
            </a:r>
          </a:p>
        </p:txBody>
      </p:sp>
      <p:sp>
        <p:nvSpPr>
          <p:cNvPr id="152" name="TextBox 4"/>
          <p:cNvSpPr txBox="1"/>
          <p:nvPr/>
        </p:nvSpPr>
        <p:spPr>
          <a:xfrm>
            <a:off x="1732116" y="961831"/>
            <a:ext cx="1357323" cy="307777"/>
          </a:xfrm>
          <a:prstGeom prst="rect">
            <a:avLst/>
          </a:prstGeom>
          <a:noFill/>
        </p:spPr>
        <p:txBody>
          <a:bodyPr wrap="square" rtlCol="0">
            <a:spAutoFit/>
          </a:bodyPr>
          <a:lstStyle/>
          <a:p>
            <a:pPr algn="ctr"/>
            <a:r>
              <a:rPr lang="zh-CN" altLang="en-US" sz="1400" dirty="0"/>
              <a:t>热点分布</a:t>
            </a:r>
          </a:p>
        </p:txBody>
      </p:sp>
      <p:sp>
        <p:nvSpPr>
          <p:cNvPr id="153" name="TextBox 7"/>
          <p:cNvSpPr txBox="1"/>
          <p:nvPr/>
        </p:nvSpPr>
        <p:spPr>
          <a:xfrm>
            <a:off x="3344833" y="1000684"/>
            <a:ext cx="1357323" cy="307777"/>
          </a:xfrm>
          <a:prstGeom prst="rect">
            <a:avLst/>
          </a:prstGeom>
          <a:noFill/>
        </p:spPr>
        <p:txBody>
          <a:bodyPr wrap="square" rtlCol="0">
            <a:spAutoFit/>
          </a:bodyPr>
          <a:lstStyle/>
          <a:p>
            <a:pPr algn="ctr"/>
            <a:r>
              <a:rPr lang="zh-CN" altLang="en-US" sz="1400" dirty="0"/>
              <a:t>拥堵路段</a:t>
            </a:r>
          </a:p>
        </p:txBody>
      </p:sp>
      <p:sp>
        <p:nvSpPr>
          <p:cNvPr id="154" name="TextBox 30"/>
          <p:cNvSpPr txBox="1"/>
          <p:nvPr/>
        </p:nvSpPr>
        <p:spPr>
          <a:xfrm>
            <a:off x="4991431" y="1000684"/>
            <a:ext cx="1357323" cy="307777"/>
          </a:xfrm>
          <a:prstGeom prst="rect">
            <a:avLst/>
          </a:prstGeom>
          <a:noFill/>
        </p:spPr>
        <p:txBody>
          <a:bodyPr wrap="square" rtlCol="0">
            <a:spAutoFit/>
          </a:bodyPr>
          <a:lstStyle/>
          <a:p>
            <a:pPr algn="ctr"/>
            <a:r>
              <a:rPr lang="zh-CN" altLang="en-US" sz="1400" dirty="0"/>
              <a:t>异常状况</a:t>
            </a:r>
          </a:p>
        </p:txBody>
      </p:sp>
      <p:sp>
        <p:nvSpPr>
          <p:cNvPr id="159" name="矩形 158"/>
          <p:cNvSpPr/>
          <p:nvPr/>
        </p:nvSpPr>
        <p:spPr>
          <a:xfrm>
            <a:off x="2424839" y="2283718"/>
            <a:ext cx="1329200" cy="31292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dirty="0">
                <a:solidFill>
                  <a:schemeClr val="tx1"/>
                </a:solidFill>
              </a:rPr>
              <a:t>网格索引</a:t>
            </a:r>
          </a:p>
        </p:txBody>
      </p:sp>
      <p:sp>
        <p:nvSpPr>
          <p:cNvPr id="160" name="矩形 159"/>
          <p:cNvSpPr/>
          <p:nvPr/>
        </p:nvSpPr>
        <p:spPr>
          <a:xfrm>
            <a:off x="4326831" y="2297676"/>
            <a:ext cx="1318892" cy="34591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dirty="0">
                <a:solidFill>
                  <a:schemeClr val="tx1"/>
                </a:solidFill>
              </a:rPr>
              <a:t>路网检测</a:t>
            </a:r>
          </a:p>
        </p:txBody>
      </p:sp>
      <p:sp>
        <p:nvSpPr>
          <p:cNvPr id="161" name="矩形 160"/>
          <p:cNvSpPr/>
          <p:nvPr/>
        </p:nvSpPr>
        <p:spPr>
          <a:xfrm>
            <a:off x="2424839" y="2750422"/>
            <a:ext cx="1329200" cy="3160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dirty="0">
                <a:solidFill>
                  <a:schemeClr val="tx1"/>
                </a:solidFill>
              </a:rPr>
              <a:t>分布统计</a:t>
            </a:r>
          </a:p>
        </p:txBody>
      </p:sp>
      <p:sp>
        <p:nvSpPr>
          <p:cNvPr id="162" name="矩形 161"/>
          <p:cNvSpPr/>
          <p:nvPr/>
        </p:nvSpPr>
        <p:spPr>
          <a:xfrm>
            <a:off x="4331985" y="2772819"/>
            <a:ext cx="1318892" cy="2936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dirty="0">
                <a:solidFill>
                  <a:schemeClr val="tx1"/>
                </a:solidFill>
              </a:rPr>
              <a:t>空间拓扑</a:t>
            </a:r>
          </a:p>
        </p:txBody>
      </p:sp>
      <p:sp>
        <p:nvSpPr>
          <p:cNvPr id="164" name="五边形 163"/>
          <p:cNvSpPr/>
          <p:nvPr/>
        </p:nvSpPr>
        <p:spPr>
          <a:xfrm>
            <a:off x="1712019" y="3291831"/>
            <a:ext cx="720080" cy="561896"/>
          </a:xfrm>
          <a:prstGeom prst="homePlate">
            <a:avLst>
              <a:gd name="adj" fmla="val 3547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收集</a:t>
            </a:r>
          </a:p>
        </p:txBody>
      </p:sp>
      <p:sp>
        <p:nvSpPr>
          <p:cNvPr id="165" name="燕尾形 164"/>
          <p:cNvSpPr/>
          <p:nvPr/>
        </p:nvSpPr>
        <p:spPr>
          <a:xfrm>
            <a:off x="2432097" y="3291830"/>
            <a:ext cx="860456" cy="561592"/>
          </a:xfrm>
          <a:prstGeom prst="chevron">
            <a:avLst>
              <a:gd name="adj" fmla="val 28628"/>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清洗</a:t>
            </a:r>
          </a:p>
        </p:txBody>
      </p:sp>
      <p:sp>
        <p:nvSpPr>
          <p:cNvPr id="166" name="燕尾形 165"/>
          <p:cNvSpPr/>
          <p:nvPr/>
        </p:nvSpPr>
        <p:spPr>
          <a:xfrm>
            <a:off x="3296193" y="3291830"/>
            <a:ext cx="840093" cy="561592"/>
          </a:xfrm>
          <a:prstGeom prst="chevron">
            <a:avLst>
              <a:gd name="adj" fmla="val 28628"/>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抽取</a:t>
            </a:r>
          </a:p>
        </p:txBody>
      </p:sp>
      <p:sp>
        <p:nvSpPr>
          <p:cNvPr id="167" name="燕尾形 166"/>
          <p:cNvSpPr/>
          <p:nvPr/>
        </p:nvSpPr>
        <p:spPr>
          <a:xfrm>
            <a:off x="4179601" y="3306302"/>
            <a:ext cx="840093" cy="561592"/>
          </a:xfrm>
          <a:prstGeom prst="chevron">
            <a:avLst>
              <a:gd name="adj" fmla="val 2640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转换</a:t>
            </a:r>
          </a:p>
        </p:txBody>
      </p:sp>
      <p:sp>
        <p:nvSpPr>
          <p:cNvPr id="168" name="梯形 167"/>
          <p:cNvSpPr/>
          <p:nvPr/>
        </p:nvSpPr>
        <p:spPr>
          <a:xfrm>
            <a:off x="5240409" y="3317570"/>
            <a:ext cx="1421696" cy="550324"/>
          </a:xfrm>
          <a:prstGeom prst="trapezoid">
            <a:avLst>
              <a:gd name="adj" fmla="val 36620"/>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600" dirty="0">
                <a:solidFill>
                  <a:schemeClr val="tx1"/>
                </a:solidFill>
                <a:latin typeface="微软雅黑" panose="020B0503020204020204" pitchFamily="34" charset="-122"/>
                <a:ea typeface="微软雅黑" panose="020B0503020204020204" pitchFamily="34" charset="-122"/>
              </a:rPr>
              <a:t>时空</a:t>
            </a:r>
            <a:endParaRPr lang="en-US" altLang="zh-CN" sz="1600" dirty="0">
              <a:solidFill>
                <a:schemeClr val="tx1"/>
              </a:solidFill>
              <a:latin typeface="微软雅黑" panose="020B0503020204020204" pitchFamily="34" charset="-122"/>
              <a:ea typeface="微软雅黑" panose="020B0503020204020204" pitchFamily="34" charset="-122"/>
            </a:endParaRPr>
          </a:p>
          <a:p>
            <a:pPr algn="ctr"/>
            <a:r>
              <a:rPr lang="zh-CN" altLang="en-US" sz="1600" dirty="0">
                <a:solidFill>
                  <a:schemeClr val="tx1"/>
                </a:solidFill>
                <a:latin typeface="微软雅黑" panose="020B0503020204020204" pitchFamily="34" charset="-122"/>
                <a:ea typeface="微软雅黑" panose="020B0503020204020204" pitchFamily="34" charset="-122"/>
              </a:rPr>
              <a:t>索引</a:t>
            </a:r>
          </a:p>
        </p:txBody>
      </p:sp>
      <p:sp>
        <p:nvSpPr>
          <p:cNvPr id="169" name="矩形 168"/>
          <p:cNvSpPr/>
          <p:nvPr/>
        </p:nvSpPr>
        <p:spPr>
          <a:xfrm flipV="1">
            <a:off x="1484784" y="4027501"/>
            <a:ext cx="5284960" cy="45719"/>
          </a:xfrm>
          <a:prstGeom prst="rect">
            <a:avLst/>
          </a:prstGeom>
          <a:solidFill>
            <a:schemeClr val="bg2">
              <a:lumMod val="75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云形 169"/>
          <p:cNvSpPr/>
          <p:nvPr/>
        </p:nvSpPr>
        <p:spPr>
          <a:xfrm>
            <a:off x="1952509" y="4176464"/>
            <a:ext cx="3816424" cy="843558"/>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流程图: 磁盘 170"/>
          <p:cNvSpPr/>
          <p:nvPr/>
        </p:nvSpPr>
        <p:spPr>
          <a:xfrm>
            <a:off x="2353096" y="4358602"/>
            <a:ext cx="451520" cy="479282"/>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流程图: 磁盘 171"/>
          <p:cNvSpPr/>
          <p:nvPr/>
        </p:nvSpPr>
        <p:spPr>
          <a:xfrm>
            <a:off x="3409201" y="4358602"/>
            <a:ext cx="451520" cy="479282"/>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流程图: 磁盘 172"/>
          <p:cNvSpPr/>
          <p:nvPr/>
        </p:nvSpPr>
        <p:spPr>
          <a:xfrm>
            <a:off x="4986277" y="4287594"/>
            <a:ext cx="451520" cy="479282"/>
          </a:xfrm>
          <a:prstGeom prst="flowChartMagneticDisk">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p:nvPr/>
        </p:nvSpPr>
        <p:spPr>
          <a:xfrm>
            <a:off x="4212954" y="4603802"/>
            <a:ext cx="48162" cy="457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p:nvPr/>
        </p:nvSpPr>
        <p:spPr>
          <a:xfrm>
            <a:off x="4462191" y="4602912"/>
            <a:ext cx="49273" cy="7553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4688193" y="4602912"/>
            <a:ext cx="48162" cy="4571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圆角矩形 177"/>
          <p:cNvSpPr/>
          <p:nvPr/>
        </p:nvSpPr>
        <p:spPr>
          <a:xfrm>
            <a:off x="291677" y="1363494"/>
            <a:ext cx="977083" cy="557993"/>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solidFill>
                  <a:schemeClr val="tx1"/>
                </a:solidFill>
                <a:latin typeface="黑体" pitchFamily="49" charset="-122"/>
                <a:ea typeface="黑体" pitchFamily="49" charset="-122"/>
              </a:rPr>
              <a:t>数据分析</a:t>
            </a:r>
          </a:p>
        </p:txBody>
      </p:sp>
      <p:sp>
        <p:nvSpPr>
          <p:cNvPr id="180" name="圆角矩形 179"/>
          <p:cNvSpPr/>
          <p:nvPr/>
        </p:nvSpPr>
        <p:spPr>
          <a:xfrm>
            <a:off x="285633" y="2368406"/>
            <a:ext cx="977083" cy="557993"/>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solidFill>
                  <a:schemeClr val="tx1"/>
                </a:solidFill>
                <a:latin typeface="黑体" pitchFamily="49" charset="-122"/>
                <a:ea typeface="黑体" pitchFamily="49" charset="-122"/>
              </a:rPr>
              <a:t>核心模块</a:t>
            </a:r>
          </a:p>
        </p:txBody>
      </p:sp>
      <p:sp>
        <p:nvSpPr>
          <p:cNvPr id="181" name="圆角矩形 180"/>
          <p:cNvSpPr/>
          <p:nvPr/>
        </p:nvSpPr>
        <p:spPr>
          <a:xfrm>
            <a:off x="291677" y="3317570"/>
            <a:ext cx="977083" cy="557993"/>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solidFill>
                  <a:schemeClr val="tx1"/>
                </a:solidFill>
                <a:latin typeface="黑体" pitchFamily="49" charset="-122"/>
                <a:ea typeface="黑体" pitchFamily="49" charset="-122"/>
              </a:rPr>
              <a:t>数据准备</a:t>
            </a:r>
          </a:p>
        </p:txBody>
      </p:sp>
      <p:sp>
        <p:nvSpPr>
          <p:cNvPr id="182" name="圆角矩形 181"/>
          <p:cNvSpPr/>
          <p:nvPr/>
        </p:nvSpPr>
        <p:spPr>
          <a:xfrm>
            <a:off x="291676" y="4348845"/>
            <a:ext cx="977083" cy="557993"/>
          </a:xfrm>
          <a:prstGeom prst="round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zh-CN" altLang="en-US" sz="1400" dirty="0">
                <a:solidFill>
                  <a:schemeClr val="tx1"/>
                </a:solidFill>
                <a:latin typeface="黑体" pitchFamily="49" charset="-122"/>
                <a:ea typeface="黑体" pitchFamily="49" charset="-122"/>
              </a:rPr>
              <a:t>数据存储</a:t>
            </a:r>
          </a:p>
        </p:txBody>
      </p:sp>
      <p:sp>
        <p:nvSpPr>
          <p:cNvPr id="183" name="矩形 182"/>
          <p:cNvSpPr/>
          <p:nvPr/>
        </p:nvSpPr>
        <p:spPr>
          <a:xfrm flipV="1">
            <a:off x="1489810" y="3130264"/>
            <a:ext cx="5284960" cy="45719"/>
          </a:xfrm>
          <a:prstGeom prst="rect">
            <a:avLst/>
          </a:prstGeom>
          <a:solidFill>
            <a:schemeClr val="bg2">
              <a:lumMod val="75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矩形 183"/>
          <p:cNvSpPr/>
          <p:nvPr/>
        </p:nvSpPr>
        <p:spPr>
          <a:xfrm flipV="1">
            <a:off x="1493806" y="2078467"/>
            <a:ext cx="5284960" cy="45719"/>
          </a:xfrm>
          <a:prstGeom prst="rect">
            <a:avLst/>
          </a:prstGeom>
          <a:solidFill>
            <a:schemeClr val="bg2">
              <a:lumMod val="75000"/>
            </a:schemeClr>
          </a:solidFill>
          <a:ln w="127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1577" b="2107"/>
          <a:stretch/>
        </p:blipFill>
        <p:spPr>
          <a:xfrm>
            <a:off x="1804659" y="1295359"/>
            <a:ext cx="1254875" cy="679864"/>
          </a:xfrm>
          <a:prstGeom prst="rect">
            <a:avLst/>
          </a:prstGeom>
        </p:spPr>
      </p:pic>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t="1467" b="1467"/>
          <a:stretch/>
        </p:blipFill>
        <p:spPr>
          <a:xfrm>
            <a:off x="3423280" y="1295359"/>
            <a:ext cx="1264913" cy="690633"/>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4163" y="1311761"/>
            <a:ext cx="1270348" cy="663461"/>
          </a:xfrm>
          <a:prstGeom prst="rect">
            <a:avLst/>
          </a:prstGeom>
        </p:spPr>
      </p:pic>
    </p:spTree>
    <p:extLst>
      <p:ext uri="{BB962C8B-B14F-4D97-AF65-F5344CB8AC3E}">
        <p14:creationId xmlns:p14="http://schemas.microsoft.com/office/powerpoint/2010/main" val="677991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右箭头 49"/>
          <p:cNvSpPr>
            <a:spLocks noChangeArrowheads="1"/>
          </p:cNvSpPr>
          <p:nvPr/>
        </p:nvSpPr>
        <p:spPr bwMode="auto">
          <a:xfrm rot="5400000">
            <a:off x="1110787" y="2727494"/>
            <a:ext cx="258038" cy="216146"/>
          </a:xfrm>
          <a:prstGeom prst="rightArrow">
            <a:avLst>
              <a:gd name="adj1" fmla="val 50000"/>
              <a:gd name="adj2" fmla="val 49898"/>
            </a:avLst>
          </a:prstGeom>
          <a:solidFill>
            <a:schemeClr val="tx2">
              <a:lumMod val="60000"/>
              <a:lumOff val="40000"/>
            </a:schemeClr>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21" name="Freeform 6"/>
          <p:cNvSpPr/>
          <p:nvPr/>
        </p:nvSpPr>
        <p:spPr bwMode="auto">
          <a:xfrm rot="15056784">
            <a:off x="2678535" y="1230841"/>
            <a:ext cx="1894523" cy="1988820"/>
          </a:xfrm>
          <a:custGeom>
            <a:avLst/>
            <a:gdLst>
              <a:gd name="T0" fmla="*/ 2984554 w 8287"/>
              <a:gd name="T1" fmla="*/ 3314700 h 8700"/>
              <a:gd name="T2" fmla="*/ 313582 w 8287"/>
              <a:gd name="T3" fmla="*/ 16383 h 8700"/>
              <a:gd name="T4" fmla="*/ 0 w 8287"/>
              <a:gd name="T5" fmla="*/ 0 h 8700"/>
              <a:gd name="T6" fmla="*/ 0 w 8287"/>
              <a:gd name="T7" fmla="*/ 1500378 h 8700"/>
              <a:gd name="T8" fmla="*/ 1500469 w 8287"/>
              <a:gd name="T9" fmla="*/ 3001137 h 8700"/>
              <a:gd name="T10" fmla="*/ 1492086 w 8287"/>
              <a:gd name="T11" fmla="*/ 3157728 h 8700"/>
              <a:gd name="T12" fmla="*/ 2984554 w 8287"/>
              <a:gd name="T13" fmla="*/ 3314700 h 87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87" h="8700">
                <a:moveTo>
                  <a:pt x="7833" y="8700"/>
                </a:moveTo>
                <a:cubicBezTo>
                  <a:pt x="8287" y="4374"/>
                  <a:pt x="5149" y="498"/>
                  <a:pt x="823" y="43"/>
                </a:cubicBezTo>
                <a:cubicBezTo>
                  <a:pt x="549" y="15"/>
                  <a:pt x="275" y="0"/>
                  <a:pt x="0" y="0"/>
                </a:cubicBezTo>
                <a:lnTo>
                  <a:pt x="0" y="3938"/>
                </a:lnTo>
                <a:cubicBezTo>
                  <a:pt x="2175" y="3938"/>
                  <a:pt x="3938" y="5702"/>
                  <a:pt x="3938" y="7877"/>
                </a:cubicBezTo>
                <a:cubicBezTo>
                  <a:pt x="3938" y="8014"/>
                  <a:pt x="3931" y="8151"/>
                  <a:pt x="3916" y="8288"/>
                </a:cubicBezTo>
                <a:lnTo>
                  <a:pt x="7833" y="8700"/>
                </a:lnTo>
                <a:close/>
              </a:path>
            </a:pathLst>
          </a:custGeom>
          <a:noFill/>
          <a:ln w="28575">
            <a:solidFill>
              <a:srgbClr val="F79646"/>
            </a:solidFill>
            <a:prstDash val="solid"/>
            <a:round/>
          </a:ln>
        </p:spPr>
        <p:txBody>
          <a:bodyPr/>
          <a:lstStyle/>
          <a:p>
            <a:pPr fontAlgn="base">
              <a:spcBef>
                <a:spcPct val="0"/>
              </a:spcBef>
              <a:spcAft>
                <a:spcPct val="0"/>
              </a:spcAft>
            </a:pPr>
            <a:endParaRPr lang="zh-CN" altLang="en-US" sz="1350">
              <a:solidFill>
                <a:prstClr val="black"/>
              </a:solidFill>
              <a:latin typeface="Arial" pitchFamily="34" charset="0"/>
              <a:ea typeface="宋体" pitchFamily="2" charset="-122"/>
            </a:endParaRPr>
          </a:p>
        </p:txBody>
      </p:sp>
      <p:sp>
        <p:nvSpPr>
          <p:cNvPr id="22" name="Freeform 6"/>
          <p:cNvSpPr/>
          <p:nvPr/>
        </p:nvSpPr>
        <p:spPr bwMode="auto">
          <a:xfrm rot="669442">
            <a:off x="4816342" y="1277234"/>
            <a:ext cx="1894523" cy="1988820"/>
          </a:xfrm>
          <a:custGeom>
            <a:avLst/>
            <a:gdLst>
              <a:gd name="T0" fmla="*/ 2984554 w 8287"/>
              <a:gd name="T1" fmla="*/ 3314700 h 8700"/>
              <a:gd name="T2" fmla="*/ 313582 w 8287"/>
              <a:gd name="T3" fmla="*/ 16383 h 8700"/>
              <a:gd name="T4" fmla="*/ 0 w 8287"/>
              <a:gd name="T5" fmla="*/ 0 h 8700"/>
              <a:gd name="T6" fmla="*/ 0 w 8287"/>
              <a:gd name="T7" fmla="*/ 1500378 h 8700"/>
              <a:gd name="T8" fmla="*/ 1500469 w 8287"/>
              <a:gd name="T9" fmla="*/ 3001137 h 8700"/>
              <a:gd name="T10" fmla="*/ 1492086 w 8287"/>
              <a:gd name="T11" fmla="*/ 3157728 h 8700"/>
              <a:gd name="T12" fmla="*/ 2984554 w 8287"/>
              <a:gd name="T13" fmla="*/ 3314700 h 87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287" h="8700">
                <a:moveTo>
                  <a:pt x="7833" y="8700"/>
                </a:moveTo>
                <a:cubicBezTo>
                  <a:pt x="8287" y="4374"/>
                  <a:pt x="5149" y="498"/>
                  <a:pt x="823" y="43"/>
                </a:cubicBezTo>
                <a:cubicBezTo>
                  <a:pt x="549" y="15"/>
                  <a:pt x="275" y="0"/>
                  <a:pt x="0" y="0"/>
                </a:cubicBezTo>
                <a:lnTo>
                  <a:pt x="0" y="3938"/>
                </a:lnTo>
                <a:cubicBezTo>
                  <a:pt x="2175" y="3938"/>
                  <a:pt x="3938" y="5702"/>
                  <a:pt x="3938" y="7877"/>
                </a:cubicBezTo>
                <a:cubicBezTo>
                  <a:pt x="3938" y="8014"/>
                  <a:pt x="3931" y="8151"/>
                  <a:pt x="3916" y="8288"/>
                </a:cubicBezTo>
                <a:lnTo>
                  <a:pt x="7833" y="8700"/>
                </a:lnTo>
                <a:close/>
              </a:path>
            </a:pathLst>
          </a:custGeom>
          <a:noFill/>
          <a:ln w="28575">
            <a:solidFill>
              <a:srgbClr val="9FCC3E"/>
            </a:solidFill>
            <a:prstDash val="solid"/>
            <a:round/>
          </a:ln>
        </p:spPr>
        <p:txBody>
          <a:bodyPr/>
          <a:lstStyle/>
          <a:p>
            <a:pPr fontAlgn="base">
              <a:spcBef>
                <a:spcPct val="0"/>
              </a:spcBef>
              <a:spcAft>
                <a:spcPct val="0"/>
              </a:spcAft>
            </a:pPr>
            <a:endParaRPr lang="zh-CN" altLang="en-US" sz="1350">
              <a:solidFill>
                <a:prstClr val="black"/>
              </a:solidFill>
              <a:latin typeface="Arial" pitchFamily="34" charset="0"/>
              <a:ea typeface="宋体" pitchFamily="2" charset="-122"/>
            </a:endParaRPr>
          </a:p>
        </p:txBody>
      </p:sp>
      <p:sp>
        <p:nvSpPr>
          <p:cNvPr id="23" name="Freeform 7"/>
          <p:cNvSpPr/>
          <p:nvPr/>
        </p:nvSpPr>
        <p:spPr bwMode="auto">
          <a:xfrm rot="669442">
            <a:off x="5348485" y="3196194"/>
            <a:ext cx="1018137" cy="811130"/>
          </a:xfrm>
          <a:custGeom>
            <a:avLst/>
            <a:gdLst>
              <a:gd name="T0" fmla="*/ 3411 w 4423"/>
              <a:gd name="T1" fmla="*/ 3527 h 3527"/>
              <a:gd name="T2" fmla="*/ 4423 w 4423"/>
              <a:gd name="T3" fmla="*/ 412 h 3527"/>
              <a:gd name="T4" fmla="*/ 506 w 4423"/>
              <a:gd name="T5" fmla="*/ 0 h 3527"/>
              <a:gd name="T6" fmla="*/ 0 w 4423"/>
              <a:gd name="T7" fmla="*/ 1558 h 3527"/>
              <a:gd name="T8" fmla="*/ 3411 w 4423"/>
              <a:gd name="T9" fmla="*/ 3527 h 3527"/>
            </a:gdLst>
            <a:ahLst/>
            <a:cxnLst>
              <a:cxn ang="0">
                <a:pos x="T0" y="T1"/>
              </a:cxn>
              <a:cxn ang="0">
                <a:pos x="T2" y="T3"/>
              </a:cxn>
              <a:cxn ang="0">
                <a:pos x="T4" y="T5"/>
              </a:cxn>
              <a:cxn ang="0">
                <a:pos x="T6" y="T7"/>
              </a:cxn>
              <a:cxn ang="0">
                <a:pos x="T8" y="T9"/>
              </a:cxn>
            </a:cxnLst>
            <a:rect l="0" t="0" r="r" b="b"/>
            <a:pathLst>
              <a:path w="4423" h="3527">
                <a:moveTo>
                  <a:pt x="3411" y="3527"/>
                </a:moveTo>
                <a:cubicBezTo>
                  <a:pt x="3963" y="2571"/>
                  <a:pt x="4307" y="1510"/>
                  <a:pt x="4423" y="412"/>
                </a:cubicBezTo>
                <a:lnTo>
                  <a:pt x="506" y="0"/>
                </a:lnTo>
                <a:cubicBezTo>
                  <a:pt x="448" y="549"/>
                  <a:pt x="276" y="1080"/>
                  <a:pt x="0" y="1558"/>
                </a:cubicBezTo>
                <a:lnTo>
                  <a:pt x="3411" y="3527"/>
                </a:lnTo>
                <a:close/>
              </a:path>
            </a:pathLst>
          </a:custGeom>
          <a:solidFill>
            <a:srgbClr val="AC141B"/>
          </a:solidFill>
          <a:ln w="28575">
            <a:solidFill>
              <a:srgbClr val="953735"/>
            </a:solidFill>
            <a:prstDash val="solid"/>
            <a:round/>
          </a:ln>
        </p:spPr>
        <p:txBody>
          <a:bodyPr/>
          <a:lstStyle/>
          <a:p>
            <a:pPr fontAlgn="base">
              <a:spcBef>
                <a:spcPct val="0"/>
              </a:spcBef>
              <a:spcAft>
                <a:spcPct val="0"/>
              </a:spcAft>
              <a:defRPr/>
            </a:pPr>
            <a:endParaRPr lang="zh-CN" altLang="en-US" sz="1350">
              <a:solidFill>
                <a:prstClr val="white"/>
              </a:solidFill>
              <a:latin typeface="Arial" pitchFamily="34" charset="0"/>
              <a:ea typeface="宋体" pitchFamily="2" charset="-122"/>
            </a:endParaRPr>
          </a:p>
        </p:txBody>
      </p:sp>
      <p:sp>
        <p:nvSpPr>
          <p:cNvPr id="24" name="Freeform 11"/>
          <p:cNvSpPr/>
          <p:nvPr/>
        </p:nvSpPr>
        <p:spPr bwMode="auto">
          <a:xfrm rot="720000">
            <a:off x="4208077" y="1014510"/>
            <a:ext cx="747122" cy="996810"/>
          </a:xfrm>
          <a:custGeom>
            <a:avLst/>
            <a:gdLst>
              <a:gd name="T0" fmla="*/ 6408 w 6408"/>
              <a:gd name="T1" fmla="*/ 0 h 8557"/>
              <a:gd name="T2" fmla="*/ 0 w 6408"/>
              <a:gd name="T3" fmla="*/ 1362 h 8557"/>
              <a:gd name="T4" fmla="*/ 3204 w 6408"/>
              <a:gd name="T5" fmla="*/ 8557 h 8557"/>
              <a:gd name="T6" fmla="*/ 6408 w 6408"/>
              <a:gd name="T7" fmla="*/ 7876 h 8557"/>
              <a:gd name="T8" fmla="*/ 6408 w 6408"/>
              <a:gd name="T9" fmla="*/ 0 h 8557"/>
            </a:gdLst>
            <a:ahLst/>
            <a:cxnLst>
              <a:cxn ang="0">
                <a:pos x="T0" y="T1"/>
              </a:cxn>
              <a:cxn ang="0">
                <a:pos x="T2" y="T3"/>
              </a:cxn>
              <a:cxn ang="0">
                <a:pos x="T4" y="T5"/>
              </a:cxn>
              <a:cxn ang="0">
                <a:pos x="T6" y="T7"/>
              </a:cxn>
              <a:cxn ang="0">
                <a:pos x="T8" y="T9"/>
              </a:cxn>
            </a:cxnLst>
            <a:rect l="0" t="0" r="r" b="b"/>
            <a:pathLst>
              <a:path w="6408" h="8557">
                <a:moveTo>
                  <a:pt x="6408" y="0"/>
                </a:moveTo>
                <a:cubicBezTo>
                  <a:pt x="4200" y="0"/>
                  <a:pt x="2017" y="464"/>
                  <a:pt x="0" y="1362"/>
                </a:cubicBezTo>
                <a:lnTo>
                  <a:pt x="3204" y="8557"/>
                </a:lnTo>
                <a:cubicBezTo>
                  <a:pt x="4212" y="8108"/>
                  <a:pt x="5304" y="7876"/>
                  <a:pt x="6408" y="7876"/>
                </a:cubicBezTo>
                <a:lnTo>
                  <a:pt x="6408" y="0"/>
                </a:lnTo>
                <a:close/>
              </a:path>
            </a:pathLst>
          </a:custGeom>
          <a:solidFill>
            <a:srgbClr val="9FCC3E"/>
          </a:solidFill>
          <a:ln w="28575">
            <a:solidFill>
              <a:srgbClr val="9FCC3E"/>
            </a:solidFill>
            <a:prstDash val="solid"/>
            <a:round/>
          </a:ln>
        </p:spPr>
        <p:txBody>
          <a:bodyPr/>
          <a:lstStyle/>
          <a:p>
            <a:pPr fontAlgn="base">
              <a:spcBef>
                <a:spcPct val="0"/>
              </a:spcBef>
              <a:spcAft>
                <a:spcPct val="0"/>
              </a:spcAft>
              <a:defRPr/>
            </a:pPr>
            <a:endParaRPr lang="zh-CN" altLang="en-US" sz="1350">
              <a:solidFill>
                <a:prstClr val="white"/>
              </a:solidFill>
              <a:latin typeface="Arial" pitchFamily="34" charset="0"/>
              <a:ea typeface="宋体" pitchFamily="2" charset="-122"/>
            </a:endParaRPr>
          </a:p>
        </p:txBody>
      </p:sp>
      <p:sp>
        <p:nvSpPr>
          <p:cNvPr id="25" name="Freeform 8"/>
          <p:cNvSpPr/>
          <p:nvPr/>
        </p:nvSpPr>
        <p:spPr bwMode="auto">
          <a:xfrm rot="669442">
            <a:off x="3394971" y="3335057"/>
            <a:ext cx="2618423" cy="1590675"/>
          </a:xfrm>
          <a:custGeom>
            <a:avLst/>
            <a:gdLst>
              <a:gd name="T0" fmla="*/ 0 w 11451"/>
              <a:gd name="T1" fmla="*/ 1677141 h 6960"/>
              <a:gd name="T2" fmla="*/ 4192922 w 11451"/>
              <a:gd name="T3" fmla="*/ 1013217 h 6960"/>
              <a:gd name="T4" fmla="*/ 4364038 w 11451"/>
              <a:gd name="T5" fmla="*/ 750009 h 6960"/>
              <a:gd name="T6" fmla="*/ 3064087 w 11451"/>
              <a:gd name="T7" fmla="*/ 0 h 6960"/>
              <a:gd name="T8" fmla="*/ 1013740 w 11451"/>
              <a:gd name="T9" fmla="*/ 548890 h 6960"/>
              <a:gd name="T10" fmla="*/ 882259 w 11451"/>
              <a:gd name="T11" fmla="*/ 463566 h 6960"/>
              <a:gd name="T12" fmla="*/ 0 w 11451"/>
              <a:gd name="T13" fmla="*/ 1677141 h 69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451" h="6960">
                <a:moveTo>
                  <a:pt x="0" y="4403"/>
                </a:moveTo>
                <a:cubicBezTo>
                  <a:pt x="3519" y="6960"/>
                  <a:pt x="8445" y="6179"/>
                  <a:pt x="11002" y="2660"/>
                </a:cubicBezTo>
                <a:cubicBezTo>
                  <a:pt x="11163" y="2438"/>
                  <a:pt x="11313" y="2207"/>
                  <a:pt x="11451" y="1969"/>
                </a:cubicBezTo>
                <a:lnTo>
                  <a:pt x="8040" y="0"/>
                </a:lnTo>
                <a:cubicBezTo>
                  <a:pt x="6953" y="1883"/>
                  <a:pt x="4544" y="2529"/>
                  <a:pt x="2660" y="1441"/>
                </a:cubicBezTo>
                <a:cubicBezTo>
                  <a:pt x="2541" y="1372"/>
                  <a:pt x="2426" y="1297"/>
                  <a:pt x="2315" y="1217"/>
                </a:cubicBezTo>
                <a:lnTo>
                  <a:pt x="0" y="4403"/>
                </a:lnTo>
                <a:close/>
              </a:path>
            </a:pathLst>
          </a:custGeom>
          <a:noFill/>
          <a:ln w="28575">
            <a:solidFill>
              <a:srgbClr val="953735"/>
            </a:solidFill>
            <a:prstDash val="solid"/>
            <a:round/>
          </a:ln>
        </p:spPr>
        <p:txBody>
          <a:bodyPr/>
          <a:lstStyle/>
          <a:p>
            <a:pPr fontAlgn="base">
              <a:spcBef>
                <a:spcPct val="0"/>
              </a:spcBef>
              <a:spcAft>
                <a:spcPct val="0"/>
              </a:spcAft>
            </a:pPr>
            <a:endParaRPr lang="zh-CN" altLang="en-US" sz="1350">
              <a:solidFill>
                <a:prstClr val="black"/>
              </a:solidFill>
              <a:latin typeface="Arial" pitchFamily="34" charset="0"/>
              <a:ea typeface="宋体" pitchFamily="2" charset="-122"/>
            </a:endParaRPr>
          </a:p>
        </p:txBody>
      </p:sp>
      <p:sp>
        <p:nvSpPr>
          <p:cNvPr id="26" name="Freeform 9"/>
          <p:cNvSpPr/>
          <p:nvPr/>
        </p:nvSpPr>
        <p:spPr bwMode="auto">
          <a:xfrm rot="669442">
            <a:off x="2973010" y="3087005"/>
            <a:ext cx="1030605" cy="1006793"/>
          </a:xfrm>
          <a:custGeom>
            <a:avLst/>
            <a:gdLst>
              <a:gd name="T0" fmla="*/ 0 w 9013"/>
              <a:gd name="T1" fmla="*/ 3938 h 8806"/>
              <a:gd name="T2" fmla="*/ 4383 w 9013"/>
              <a:gd name="T3" fmla="*/ 8806 h 8806"/>
              <a:gd name="T4" fmla="*/ 9013 w 9013"/>
              <a:gd name="T5" fmla="*/ 2434 h 8806"/>
              <a:gd name="T6" fmla="*/ 6821 w 9013"/>
              <a:gd name="T7" fmla="*/ 0 h 8806"/>
              <a:gd name="T8" fmla="*/ 0 w 9013"/>
              <a:gd name="T9" fmla="*/ 3938 h 8806"/>
            </a:gdLst>
            <a:ahLst/>
            <a:cxnLst>
              <a:cxn ang="0">
                <a:pos x="T0" y="T1"/>
              </a:cxn>
              <a:cxn ang="0">
                <a:pos x="T2" y="T3"/>
              </a:cxn>
              <a:cxn ang="0">
                <a:pos x="T4" y="T5"/>
              </a:cxn>
              <a:cxn ang="0">
                <a:pos x="T6" y="T7"/>
              </a:cxn>
              <a:cxn ang="0">
                <a:pos x="T8" y="T9"/>
              </a:cxn>
            </a:cxnLst>
            <a:rect l="0" t="0" r="r" b="b"/>
            <a:pathLst>
              <a:path w="9013" h="8806">
                <a:moveTo>
                  <a:pt x="0" y="3938"/>
                </a:moveTo>
                <a:cubicBezTo>
                  <a:pt x="1104" y="5850"/>
                  <a:pt x="2597" y="7508"/>
                  <a:pt x="4383" y="8806"/>
                </a:cubicBezTo>
                <a:lnTo>
                  <a:pt x="9013" y="2434"/>
                </a:lnTo>
                <a:cubicBezTo>
                  <a:pt x="8120" y="1785"/>
                  <a:pt x="7373" y="956"/>
                  <a:pt x="6821" y="0"/>
                </a:cubicBezTo>
                <a:lnTo>
                  <a:pt x="0" y="3938"/>
                </a:lnTo>
                <a:close/>
              </a:path>
            </a:pathLst>
          </a:custGeom>
          <a:solidFill>
            <a:srgbClr val="F79646"/>
          </a:solidFill>
          <a:ln w="28575">
            <a:solidFill>
              <a:srgbClr val="F79646"/>
            </a:solidFill>
            <a:prstDash val="solid"/>
            <a:round/>
          </a:ln>
          <a:effectLst/>
        </p:spPr>
        <p:txBody>
          <a:bodyPr/>
          <a:lstStyle/>
          <a:p>
            <a:pPr fontAlgn="base">
              <a:spcBef>
                <a:spcPct val="0"/>
              </a:spcBef>
              <a:spcAft>
                <a:spcPct val="0"/>
              </a:spcAft>
              <a:defRPr/>
            </a:pPr>
            <a:endParaRPr lang="zh-CN" altLang="en-US" sz="1350">
              <a:solidFill>
                <a:prstClr val="white"/>
              </a:solidFill>
              <a:latin typeface="Arial" pitchFamily="34" charset="0"/>
              <a:ea typeface="宋体" pitchFamily="2" charset="-122"/>
            </a:endParaRPr>
          </a:p>
        </p:txBody>
      </p:sp>
      <p:sp>
        <p:nvSpPr>
          <p:cNvPr id="27" name="文本框 26"/>
          <p:cNvSpPr txBox="1"/>
          <p:nvPr/>
        </p:nvSpPr>
        <p:spPr>
          <a:xfrm>
            <a:off x="4516139" y="1336590"/>
            <a:ext cx="251371" cy="461665"/>
          </a:xfrm>
          <a:prstGeom prst="rect">
            <a:avLst/>
          </a:prstGeom>
          <a:noFill/>
          <a:ln>
            <a:solidFill>
              <a:srgbClr val="9FCC3E"/>
            </a:solidFill>
          </a:ln>
        </p:spPr>
        <p:txBody>
          <a:bodyPr wrap="square" rtlCol="0">
            <a:spAutoFit/>
          </a:bodyPr>
          <a:lstStyle/>
          <a:p>
            <a:r>
              <a:rPr lang="en-US" altLang="zh-CN" sz="2400" dirty="0">
                <a:solidFill>
                  <a:srgbClr val="FFFFFF"/>
                </a:solidFill>
                <a:latin typeface="Showcard Gothic" pitchFamily="82" charset="0"/>
                <a:ea typeface="黑体" pitchFamily="49" charset="-122"/>
              </a:rPr>
              <a:t>1</a:t>
            </a:r>
            <a:endParaRPr lang="zh-CN" altLang="en-US" sz="2400" dirty="0">
              <a:solidFill>
                <a:srgbClr val="FFFFFF"/>
              </a:solidFill>
              <a:latin typeface="Showcard Gothic" pitchFamily="82" charset="0"/>
              <a:ea typeface="黑体" pitchFamily="49" charset="-122"/>
            </a:endParaRPr>
          </a:p>
        </p:txBody>
      </p:sp>
      <p:sp>
        <p:nvSpPr>
          <p:cNvPr id="28" name="文本框 27"/>
          <p:cNvSpPr txBox="1"/>
          <p:nvPr/>
        </p:nvSpPr>
        <p:spPr>
          <a:xfrm>
            <a:off x="3367638" y="3379131"/>
            <a:ext cx="251371" cy="461665"/>
          </a:xfrm>
          <a:prstGeom prst="rect">
            <a:avLst/>
          </a:prstGeom>
          <a:noFill/>
          <a:ln>
            <a:noFill/>
          </a:ln>
        </p:spPr>
        <p:txBody>
          <a:bodyPr wrap="square" rtlCol="0">
            <a:spAutoFit/>
          </a:bodyPr>
          <a:lstStyle/>
          <a:p>
            <a:r>
              <a:rPr lang="en-US" altLang="zh-CN" sz="2400" dirty="0">
                <a:solidFill>
                  <a:schemeClr val="bg1"/>
                </a:solidFill>
                <a:latin typeface="Showcard Gothic" pitchFamily="82" charset="0"/>
                <a:ea typeface="黑体" pitchFamily="49" charset="-122"/>
              </a:rPr>
              <a:t>3</a:t>
            </a:r>
            <a:endParaRPr lang="zh-CN" altLang="en-US" sz="2400" dirty="0">
              <a:solidFill>
                <a:schemeClr val="bg1"/>
              </a:solidFill>
              <a:latin typeface="Showcard Gothic" pitchFamily="82" charset="0"/>
              <a:ea typeface="黑体" pitchFamily="49" charset="-122"/>
            </a:endParaRPr>
          </a:p>
        </p:txBody>
      </p:sp>
      <p:sp>
        <p:nvSpPr>
          <p:cNvPr id="29" name="文本框 28"/>
          <p:cNvSpPr txBox="1"/>
          <p:nvPr/>
        </p:nvSpPr>
        <p:spPr>
          <a:xfrm>
            <a:off x="5733256" y="3291830"/>
            <a:ext cx="251371" cy="461665"/>
          </a:xfrm>
          <a:prstGeom prst="rect">
            <a:avLst/>
          </a:prstGeom>
          <a:noFill/>
          <a:ln>
            <a:noFill/>
          </a:ln>
        </p:spPr>
        <p:txBody>
          <a:bodyPr wrap="square" rtlCol="0">
            <a:spAutoFit/>
          </a:bodyPr>
          <a:lstStyle/>
          <a:p>
            <a:r>
              <a:rPr lang="en-US" altLang="zh-CN" sz="2400" dirty="0">
                <a:solidFill>
                  <a:schemeClr val="bg1"/>
                </a:solidFill>
                <a:latin typeface="Showcard Gothic" pitchFamily="82" charset="0"/>
                <a:ea typeface="黑体" pitchFamily="49" charset="-122"/>
              </a:rPr>
              <a:t>2</a:t>
            </a:r>
            <a:endParaRPr lang="zh-CN" altLang="en-US" sz="2400" dirty="0">
              <a:solidFill>
                <a:schemeClr val="bg1"/>
              </a:solidFill>
              <a:latin typeface="Showcard Gothic" pitchFamily="82" charset="0"/>
              <a:ea typeface="黑体" pitchFamily="49" charset="-122"/>
            </a:endParaRPr>
          </a:p>
        </p:txBody>
      </p:sp>
      <p:sp>
        <p:nvSpPr>
          <p:cNvPr id="30" name="文本框 29"/>
          <p:cNvSpPr txBox="1"/>
          <p:nvPr/>
        </p:nvSpPr>
        <p:spPr>
          <a:xfrm rot="3331587">
            <a:off x="5070654" y="1907149"/>
            <a:ext cx="1554346" cy="646331"/>
          </a:xfrm>
          <a:prstGeom prst="rect">
            <a:avLst/>
          </a:prstGeom>
          <a:noFill/>
          <a:ln>
            <a:noFill/>
          </a:ln>
        </p:spPr>
        <p:txBody>
          <a:bodyPr wrap="square" rtlCol="0">
            <a:spAutoFit/>
          </a:bodyPr>
          <a:lstStyle/>
          <a:p>
            <a:pPr lvl="0" algn="ctr"/>
            <a:r>
              <a:rPr lang="zh-CN" altLang="en-US" b="1" dirty="0">
                <a:solidFill>
                  <a:srgbClr val="9FCC3E"/>
                </a:solidFill>
                <a:latin typeface="微软雅黑" pitchFamily="34" charset="-122"/>
                <a:ea typeface="微软雅黑" pitchFamily="34" charset="-122"/>
              </a:rPr>
              <a:t>删除明显</a:t>
            </a:r>
            <a:endParaRPr lang="en-US" altLang="zh-CN" b="1" dirty="0">
              <a:solidFill>
                <a:srgbClr val="9FCC3E"/>
              </a:solidFill>
              <a:latin typeface="微软雅黑" pitchFamily="34" charset="-122"/>
              <a:ea typeface="微软雅黑" pitchFamily="34" charset="-122"/>
            </a:endParaRPr>
          </a:p>
          <a:p>
            <a:pPr lvl="0" algn="ctr"/>
            <a:r>
              <a:rPr lang="zh-CN" altLang="en-US" b="1" dirty="0">
                <a:solidFill>
                  <a:srgbClr val="9FCC3E"/>
                </a:solidFill>
                <a:latin typeface="微软雅黑" pitchFamily="34" charset="-122"/>
                <a:ea typeface="微软雅黑" pitchFamily="34" charset="-122"/>
              </a:rPr>
              <a:t>错误数据</a:t>
            </a:r>
            <a:endParaRPr lang="en-US" altLang="zh-CN" b="1" dirty="0">
              <a:solidFill>
                <a:srgbClr val="9FCC3E"/>
              </a:solidFill>
              <a:latin typeface="微软雅黑" pitchFamily="34" charset="-122"/>
              <a:ea typeface="微软雅黑" pitchFamily="34" charset="-122"/>
            </a:endParaRPr>
          </a:p>
        </p:txBody>
      </p:sp>
      <p:sp>
        <p:nvSpPr>
          <p:cNvPr id="31" name="文本框 30"/>
          <p:cNvSpPr txBox="1"/>
          <p:nvPr/>
        </p:nvSpPr>
        <p:spPr>
          <a:xfrm>
            <a:off x="3709617" y="3803667"/>
            <a:ext cx="2100397" cy="923330"/>
          </a:xfrm>
          <a:prstGeom prst="rect">
            <a:avLst/>
          </a:prstGeom>
          <a:noFill/>
          <a:ln>
            <a:noFill/>
          </a:ln>
        </p:spPr>
        <p:txBody>
          <a:bodyPr wrap="square" rtlCol="0">
            <a:spAutoFit/>
          </a:bodyPr>
          <a:lstStyle/>
          <a:p>
            <a:pPr lvl="0" algn="ctr"/>
            <a:r>
              <a:rPr lang="en-US" altLang="zh-CN" b="1" dirty="0">
                <a:solidFill>
                  <a:srgbClr val="AC141B"/>
                </a:solidFill>
                <a:latin typeface="微软雅黑" pitchFamily="34" charset="-122"/>
                <a:ea typeface="微软雅黑" pitchFamily="34" charset="-122"/>
              </a:rPr>
              <a:t>OSM</a:t>
            </a:r>
            <a:r>
              <a:rPr lang="zh-CN" altLang="en-US" b="1" dirty="0">
                <a:solidFill>
                  <a:srgbClr val="AC141B"/>
                </a:solidFill>
                <a:latin typeface="微软雅黑" pitchFamily="34" charset="-122"/>
                <a:ea typeface="微软雅黑" pitchFamily="34" charset="-122"/>
              </a:rPr>
              <a:t>服务</a:t>
            </a:r>
            <a:endParaRPr lang="en-US" altLang="zh-CN" b="1" dirty="0">
              <a:solidFill>
                <a:srgbClr val="AC141B"/>
              </a:solidFill>
              <a:latin typeface="微软雅黑" pitchFamily="34" charset="-122"/>
              <a:ea typeface="微软雅黑" pitchFamily="34" charset="-122"/>
            </a:endParaRPr>
          </a:p>
          <a:p>
            <a:pPr lvl="0" algn="ctr"/>
            <a:r>
              <a:rPr lang="zh-CN" altLang="en-US" b="1" dirty="0">
                <a:solidFill>
                  <a:srgbClr val="AC141B"/>
                </a:solidFill>
                <a:latin typeface="微软雅黑" pitchFamily="34" charset="-122"/>
                <a:ea typeface="微软雅黑" pitchFamily="34" charset="-122"/>
              </a:rPr>
              <a:t>提取路段信息</a:t>
            </a:r>
          </a:p>
          <a:p>
            <a:pPr lvl="0"/>
            <a:endParaRPr lang="en-US" altLang="zh-CN" b="1" dirty="0">
              <a:solidFill>
                <a:srgbClr val="AC141B"/>
              </a:solidFill>
              <a:latin typeface="迷你简卡通" panose="02010600030101010101" charset="-122"/>
              <a:ea typeface="迷你简卡通" panose="02010600030101010101" charset="-122"/>
            </a:endParaRPr>
          </a:p>
        </p:txBody>
      </p:sp>
      <p:sp>
        <p:nvSpPr>
          <p:cNvPr id="32" name="文本框 31"/>
          <p:cNvSpPr txBox="1"/>
          <p:nvPr/>
        </p:nvSpPr>
        <p:spPr>
          <a:xfrm rot="18056421">
            <a:off x="2760839" y="2051162"/>
            <a:ext cx="1583203" cy="369332"/>
          </a:xfrm>
          <a:prstGeom prst="rect">
            <a:avLst/>
          </a:prstGeom>
          <a:noFill/>
          <a:ln>
            <a:noFill/>
          </a:ln>
        </p:spPr>
        <p:txBody>
          <a:bodyPr wrap="square" rtlCol="0">
            <a:spAutoFit/>
          </a:bodyPr>
          <a:lstStyle/>
          <a:p>
            <a:pPr lvl="0"/>
            <a:r>
              <a:rPr lang="zh-CN" altLang="en-US" b="1" dirty="0">
                <a:solidFill>
                  <a:srgbClr val="F79646"/>
                </a:solidFill>
                <a:latin typeface="微软雅黑" pitchFamily="34" charset="-122"/>
                <a:ea typeface="微软雅黑" pitchFamily="34" charset="-122"/>
              </a:rPr>
              <a:t>轨迹数据修正</a:t>
            </a:r>
            <a:endParaRPr lang="en-US" altLang="zh-CN" b="1" dirty="0">
              <a:solidFill>
                <a:srgbClr val="F79646"/>
              </a:solidFill>
              <a:latin typeface="微软雅黑" pitchFamily="34" charset="-122"/>
              <a:ea typeface="微软雅黑" pitchFamily="34" charset="-122"/>
            </a:endParaRPr>
          </a:p>
        </p:txBody>
      </p:sp>
      <p:sp>
        <p:nvSpPr>
          <p:cNvPr id="33" name="文本框 32"/>
          <p:cNvSpPr txBox="1"/>
          <p:nvPr/>
        </p:nvSpPr>
        <p:spPr>
          <a:xfrm>
            <a:off x="3915083" y="2695788"/>
            <a:ext cx="1578199" cy="415498"/>
          </a:xfrm>
          <a:prstGeom prst="rect">
            <a:avLst/>
          </a:prstGeom>
          <a:noFill/>
        </p:spPr>
        <p:txBody>
          <a:bodyPr wrap="square" rtlCol="0">
            <a:spAutoFit/>
          </a:bodyPr>
          <a:lstStyle/>
          <a:p>
            <a:r>
              <a:rPr lang="zh-CN" altLang="en-US" sz="2100" b="1" dirty="0">
                <a:solidFill>
                  <a:schemeClr val="bg2">
                    <a:lumMod val="25000"/>
                  </a:schemeClr>
                </a:solidFill>
                <a:latin typeface="微软雅黑" pitchFamily="34" charset="-122"/>
                <a:ea typeface="微软雅黑" pitchFamily="34" charset="-122"/>
              </a:rPr>
              <a:t>数据预处理</a:t>
            </a:r>
          </a:p>
        </p:txBody>
      </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62" y="2492421"/>
            <a:ext cx="1804533" cy="1773420"/>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935" y="2919568"/>
            <a:ext cx="994877" cy="977724"/>
          </a:xfrm>
          <a:prstGeom prst="rect">
            <a:avLst/>
          </a:prstGeom>
        </p:spPr>
      </p:pic>
      <p:pic>
        <p:nvPicPr>
          <p:cNvPr id="40" name="图片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664" y="2983715"/>
            <a:ext cx="1673101" cy="1550621"/>
          </a:xfrm>
          <a:prstGeom prst="rect">
            <a:avLst/>
          </a:prstGeom>
          <a:ln>
            <a:solidFill>
              <a:schemeClr val="accent1"/>
            </a:solidFill>
          </a:ln>
        </p:spPr>
      </p:pic>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451" y="999886"/>
            <a:ext cx="1688083" cy="1562498"/>
          </a:xfrm>
          <a:prstGeom prst="rect">
            <a:avLst/>
          </a:prstGeom>
          <a:ln>
            <a:solidFill>
              <a:schemeClr val="accent1"/>
            </a:solidFill>
          </a:ln>
        </p:spPr>
      </p:pic>
      <p:pic>
        <p:nvPicPr>
          <p:cNvPr id="42" name="图片占位符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191" y="2334595"/>
            <a:ext cx="2300484" cy="1541513"/>
          </a:xfrm>
          <a:prstGeom prst="rect">
            <a:avLst/>
          </a:prstGeom>
          <a:ln/>
        </p:spPr>
      </p:pic>
      <p:pic>
        <p:nvPicPr>
          <p:cNvPr id="2" name="图片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383" y="3523419"/>
            <a:ext cx="821646" cy="707330"/>
          </a:xfrm>
          <a:prstGeom prst="rect">
            <a:avLst/>
          </a:prstGeom>
        </p:spPr>
      </p:pic>
      <p:sp>
        <p:nvSpPr>
          <p:cNvPr id="35" name="文本框 34"/>
          <p:cNvSpPr txBox="1"/>
          <p:nvPr/>
        </p:nvSpPr>
        <p:spPr>
          <a:xfrm>
            <a:off x="3573016" y="226071"/>
            <a:ext cx="3059503" cy="523220"/>
          </a:xfrm>
          <a:prstGeom prst="rect">
            <a:avLst/>
          </a:prstGeom>
          <a:noFill/>
        </p:spPr>
        <p:txBody>
          <a:bodyPr wrap="squar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数 据 预 处 理</a:t>
            </a:r>
          </a:p>
        </p:txBody>
      </p:sp>
    </p:spTree>
    <p:extLst>
      <p:ext uri="{BB962C8B-B14F-4D97-AF65-F5344CB8AC3E}">
        <p14:creationId xmlns:p14="http://schemas.microsoft.com/office/powerpoint/2010/main" val="220688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left)">
                                      <p:cBhvr>
                                        <p:cTn id="14" dur="500"/>
                                        <p:tgtEl>
                                          <p:spTgt spid="24"/>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500"/>
                            </p:stCondLst>
                            <p:childTnLst>
                              <p:par>
                                <p:cTn id="27" presetID="1"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xit" presetSubtype="32" fill="hold" nodeType="clickEffect">
                                  <p:stCondLst>
                                    <p:cond delay="0"/>
                                  </p:stCondLst>
                                  <p:childTnLst>
                                    <p:anim calcmode="lin" valueType="num">
                                      <p:cBhvr>
                                        <p:cTn id="34" dur="500"/>
                                        <p:tgtEl>
                                          <p:spTgt spid="37"/>
                                        </p:tgtEl>
                                        <p:attrNameLst>
                                          <p:attrName>ppt_w</p:attrName>
                                        </p:attrNameLst>
                                      </p:cBhvr>
                                      <p:tavLst>
                                        <p:tav tm="0">
                                          <p:val>
                                            <p:strVal val="ppt_w"/>
                                          </p:val>
                                        </p:tav>
                                        <p:tav tm="100000">
                                          <p:val>
                                            <p:fltVal val="0"/>
                                          </p:val>
                                        </p:tav>
                                      </p:tavLst>
                                    </p:anim>
                                    <p:anim calcmode="lin" valueType="num">
                                      <p:cBhvr>
                                        <p:cTn id="35" dur="500"/>
                                        <p:tgtEl>
                                          <p:spTgt spid="37"/>
                                        </p:tgtEl>
                                        <p:attrNameLst>
                                          <p:attrName>ppt_h</p:attrName>
                                        </p:attrNameLst>
                                      </p:cBhvr>
                                      <p:tavLst>
                                        <p:tav tm="0">
                                          <p:val>
                                            <p:strVal val="ppt_h"/>
                                          </p:val>
                                        </p:tav>
                                        <p:tav tm="100000">
                                          <p:val>
                                            <p:fltVal val="0"/>
                                          </p:val>
                                        </p:tav>
                                      </p:tavLst>
                                    </p:anim>
                                    <p:animEffect transition="out" filter="fad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8"/>
                                        </p:tgtEl>
                                      </p:cBhvr>
                                    </p:animEffect>
                                    <p:set>
                                      <p:cBhvr>
                                        <p:cTn id="42" dur="1" fill="hold">
                                          <p:stCondLst>
                                            <p:cond delay="499"/>
                                          </p:stCondLst>
                                        </p:cTn>
                                        <p:tgtEl>
                                          <p:spTgt spid="38"/>
                                        </p:tgtEl>
                                        <p:attrNameLst>
                                          <p:attrName>style.visibility</p:attrName>
                                        </p:attrNameLst>
                                      </p:cBhvr>
                                      <p:to>
                                        <p:strVal val="hidden"/>
                                      </p:to>
                                    </p:se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up)">
                                      <p:cBhvr>
                                        <p:cTn id="46" dur="500"/>
                                        <p:tgtEl>
                                          <p:spTgt spid="23"/>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1500"/>
                            </p:stCondLst>
                            <p:childTnLst>
                              <p:par>
                                <p:cTn id="52" presetID="22" presetClass="entr" presetSubtype="2"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42"/>
                                        </p:tgtEl>
                                      </p:cBhvr>
                                    </p:animEffect>
                                    <p:set>
                                      <p:cBhvr>
                                        <p:cTn id="70" dur="1" fill="hold">
                                          <p:stCondLst>
                                            <p:cond delay="499"/>
                                          </p:stCondLst>
                                        </p:cTn>
                                        <p:tgtEl>
                                          <p:spTgt spid="42"/>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childTnLst>
                          </p:cTn>
                        </p:par>
                        <p:par>
                          <p:cTn id="74" fill="hold">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down)">
                                      <p:cBhvr>
                                        <p:cTn id="77" dur="500"/>
                                        <p:tgtEl>
                                          <p:spTgt spid="26"/>
                                        </p:tgtEl>
                                      </p:cBhvr>
                                    </p:animEffec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par>
                          <p:cTn id="82" fill="hold">
                            <p:stCondLst>
                              <p:cond delay="1500"/>
                            </p:stCondLst>
                            <p:childTnLst>
                              <p:par>
                                <p:cTn id="83" presetID="22" presetClass="entr" presetSubtype="8"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left)">
                                      <p:cBhvr>
                                        <p:cTn id="85" dur="500"/>
                                        <p:tgtEl>
                                          <p:spTgt spid="21"/>
                                        </p:tgtEl>
                                      </p:cBhvr>
                                    </p:animEffect>
                                  </p:childTnLst>
                                </p:cTn>
                              </p:par>
                              <p:par>
                                <p:cTn id="86" presetID="10" presetClass="entr" presetSubtype="0" fill="hold" grpId="0" nodeType="withEffect">
                                  <p:stCondLst>
                                    <p:cond delay="30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childTnLst>
                          </p:cTn>
                        </p:par>
                        <p:par>
                          <p:cTn id="89" fill="hold">
                            <p:stCondLst>
                              <p:cond delay="2300"/>
                            </p:stCondLst>
                            <p:childTnLst>
                              <p:par>
                                <p:cTn id="90" presetID="10" presetClass="entr" presetSubtype="0" fill="hold"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childTnLst>
                          </p:cTn>
                        </p:par>
                        <p:par>
                          <p:cTn id="93" fill="hold">
                            <p:stCondLst>
                              <p:cond delay="2800"/>
                            </p:stCondLst>
                            <p:childTnLst>
                              <p:par>
                                <p:cTn id="94" presetID="22" presetClass="entr" presetSubtype="8" fill="hold" grpId="0" nodeType="afterEffect">
                                  <p:stCondLst>
                                    <p:cond delay="0"/>
                                  </p:stCondLst>
                                  <p:childTnLst>
                                    <p:set>
                                      <p:cBhvr>
                                        <p:cTn id="95" dur="1" fill="hold">
                                          <p:stCondLst>
                                            <p:cond delay="0"/>
                                          </p:stCondLst>
                                        </p:cTn>
                                        <p:tgtEl>
                                          <p:spTgt spid="34"/>
                                        </p:tgtEl>
                                        <p:attrNameLst>
                                          <p:attrName>style.visibility</p:attrName>
                                        </p:attrNameLst>
                                      </p:cBhvr>
                                      <p:to>
                                        <p:strVal val="visible"/>
                                      </p:to>
                                    </p:set>
                                    <p:animEffect>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autoUpdateAnimBg="0"/>
      <p:bldP spid="21" grpId="0" bldLvl="0" animBg="1"/>
      <p:bldP spid="22" grpId="0" bldLvl="0" animBg="1"/>
      <p:bldP spid="23" grpId="0" bldLvl="0" animBg="1"/>
      <p:bldP spid="24" grpId="0" bldLvl="0" animBg="1"/>
      <p:bldP spid="25" grpId="0" bldLvl="0" animBg="1"/>
      <p:bldP spid="26" grpId="0" bldLvl="0" animBg="1"/>
      <p:bldP spid="27" grpId="0" bldLvl="0" animBg="1"/>
      <p:bldP spid="28" grpId="0"/>
      <p:bldP spid="29" grpId="0"/>
      <p:bldP spid="30" grpId="0"/>
      <p:bldP spid="31"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58" y="2358655"/>
            <a:ext cx="3315311" cy="2356831"/>
          </a:xfrm>
          <a:prstGeom prst="rect">
            <a:avLst/>
          </a:prstGeom>
        </p:spPr>
      </p:pic>
      <p:cxnSp>
        <p:nvCxnSpPr>
          <p:cNvPr id="29" name="直接连接符 28"/>
          <p:cNvCxnSpPr/>
          <p:nvPr/>
        </p:nvCxnSpPr>
        <p:spPr>
          <a:xfrm>
            <a:off x="764705" y="2365842"/>
            <a:ext cx="2219468" cy="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309186" y="2340104"/>
            <a:ext cx="1828952" cy="2382454"/>
            <a:chOff x="6038255" y="1535942"/>
            <a:chExt cx="2733273" cy="3802576"/>
          </a:xfrm>
        </p:grpSpPr>
        <p:cxnSp>
          <p:nvCxnSpPr>
            <p:cNvPr id="38" name="直接连接符 37"/>
            <p:cNvCxnSpPr/>
            <p:nvPr/>
          </p:nvCxnSpPr>
          <p:spPr>
            <a:xfrm>
              <a:off x="6228184" y="1563638"/>
              <a:ext cx="2520280" cy="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7434873" y="1563638"/>
              <a:ext cx="34732" cy="3764654"/>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8100392" y="1563638"/>
              <a:ext cx="0" cy="3764654"/>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8760214" y="1535942"/>
              <a:ext cx="11314" cy="3764654"/>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764637" y="1553412"/>
              <a:ext cx="0" cy="3759114"/>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6038255" y="1563638"/>
              <a:ext cx="0" cy="377488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p:nvPr/>
        </p:nvCxnSpPr>
        <p:spPr>
          <a:xfrm flipV="1">
            <a:off x="1783431" y="2373295"/>
            <a:ext cx="10550" cy="2358695"/>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775254" y="3516291"/>
            <a:ext cx="3378882" cy="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775254" y="4103562"/>
            <a:ext cx="3383447" cy="16506"/>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64705" y="4711611"/>
            <a:ext cx="3393997" cy="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1264928" y="2361365"/>
            <a:ext cx="3298" cy="2340263"/>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64704" y="2997109"/>
            <a:ext cx="3378882" cy="0"/>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768324" y="2351984"/>
            <a:ext cx="10550" cy="2358695"/>
          </a:xfrm>
          <a:prstGeom prst="line">
            <a:avLst/>
          </a:prstGeom>
          <a:ln w="28575">
            <a:solidFill>
              <a:srgbClr val="F79646"/>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653136" y="3057184"/>
            <a:ext cx="1852276" cy="338554"/>
          </a:xfrm>
          <a:prstGeom prst="rect">
            <a:avLst/>
          </a:prstGeom>
          <a:noFill/>
        </p:spPr>
        <p:txBody>
          <a:bodyPr wrap="square" rtlCol="0">
            <a:spAutoFit/>
          </a:bodyPr>
          <a:lstStyle/>
          <a:p>
            <a:r>
              <a:rPr lang="zh-CN" altLang="en-US" sz="1600" dirty="0">
                <a:solidFill>
                  <a:schemeClr val="accent6">
                    <a:lumMod val="50000"/>
                  </a:schemeClr>
                </a:solidFill>
                <a:latin typeface="微软雅黑" panose="020B0503020204020204" pitchFamily="34" charset="-122"/>
                <a:ea typeface="微软雅黑" panose="020B0503020204020204" pitchFamily="34" charset="-122"/>
              </a:rPr>
              <a:t>网格空间索引技术</a:t>
            </a:r>
          </a:p>
        </p:txBody>
      </p:sp>
      <p:pic>
        <p:nvPicPr>
          <p:cNvPr id="68" name="图片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127" y="2283718"/>
            <a:ext cx="3118351" cy="2382740"/>
          </a:xfrm>
          <a:prstGeom prst="rect">
            <a:avLst/>
          </a:prstGeom>
        </p:spPr>
      </p:pic>
      <p:sp>
        <p:nvSpPr>
          <p:cNvPr id="22" name="文本框 21"/>
          <p:cNvSpPr txBox="1"/>
          <p:nvPr/>
        </p:nvSpPr>
        <p:spPr>
          <a:xfrm>
            <a:off x="3277562" y="268514"/>
            <a:ext cx="341431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功能</a:t>
            </a: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热 点 分 布</a:t>
            </a:r>
          </a:p>
        </p:txBody>
      </p:sp>
      <p:sp>
        <p:nvSpPr>
          <p:cNvPr id="25" name="Line 14"/>
          <p:cNvSpPr>
            <a:spLocks noChangeShapeType="1"/>
          </p:cNvSpPr>
          <p:nvPr/>
        </p:nvSpPr>
        <p:spPr bwMode="auto">
          <a:xfrm flipV="1">
            <a:off x="4037132" y="3435846"/>
            <a:ext cx="616747" cy="576064"/>
          </a:xfrm>
          <a:prstGeom prst="line">
            <a:avLst/>
          </a:prstGeom>
          <a:noFill/>
          <a:ln w="9525">
            <a:solidFill>
              <a:srgbClr val="FF66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5"/>
          <p:cNvSpPr>
            <a:spLocks noChangeShapeType="1"/>
          </p:cNvSpPr>
          <p:nvPr/>
        </p:nvSpPr>
        <p:spPr bwMode="auto">
          <a:xfrm flipV="1">
            <a:off x="4653880" y="3435846"/>
            <a:ext cx="1744612" cy="1588"/>
          </a:xfrm>
          <a:prstGeom prst="line">
            <a:avLst/>
          </a:prstGeom>
          <a:noFill/>
          <a:ln w="9525">
            <a:solidFill>
              <a:srgbClr val="FF6600"/>
            </a:solidFill>
            <a:prstDash val="dash"/>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341869603"/>
              </p:ext>
            </p:extLst>
          </p:nvPr>
        </p:nvGraphicFramePr>
        <p:xfrm>
          <a:off x="471488" y="988239"/>
          <a:ext cx="6192688" cy="496136"/>
        </p:xfrm>
        <a:graphic>
          <a:graphicData uri="http://schemas.openxmlformats.org/drawingml/2006/table">
            <a:tbl>
              <a:tblPr>
                <a:tableStyleId>{5C22544A-7EE6-4342-B048-85BDC9FD1C3A}</a:tableStyleId>
              </a:tblPr>
              <a:tblGrid>
                <a:gridCol w="1497337">
                  <a:extLst>
                    <a:ext uri="{9D8B030D-6E8A-4147-A177-3AD203B41FA5}">
                      <a16:colId xmlns:a16="http://schemas.microsoft.com/office/drawing/2014/main" val="20000"/>
                    </a:ext>
                  </a:extLst>
                </a:gridCol>
                <a:gridCol w="4695351">
                  <a:extLst>
                    <a:ext uri="{9D8B030D-6E8A-4147-A177-3AD203B41FA5}">
                      <a16:colId xmlns:a16="http://schemas.microsoft.com/office/drawing/2014/main" val="20001"/>
                    </a:ext>
                  </a:extLst>
                </a:gridCol>
              </a:tblGrid>
              <a:tr h="496136">
                <a:tc>
                  <a:txBody>
                    <a:bodyPr/>
                    <a:lstStyle/>
                    <a:p>
                      <a:pPr algn="l" fontAlgn="ct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触发事件</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tc>
                  <a:txBody>
                    <a:bodyPr/>
                    <a:lstStyle/>
                    <a:p>
                      <a:pPr algn="l" fontAlgn="ct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0=</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变空车，</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1=</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变载客，</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2=</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设防，</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3=</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撤防，</a:t>
                      </a:r>
                      <a:r>
                        <a:rPr lang="en-US" altLang="zh-CN"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4=</a:t>
                      </a:r>
                      <a:r>
                        <a:rPr lang="zh-CN" altLang="en-US" sz="1400" u="none" strike="noStrike" dirty="0">
                          <a:solidFill>
                            <a:schemeClr val="accent2">
                              <a:lumMod val="50000"/>
                            </a:schemeClr>
                          </a:solidFill>
                          <a:effectLst/>
                          <a:latin typeface="微软雅黑" panose="020B0503020204020204" pitchFamily="34" charset="-122"/>
                          <a:ea typeface="微软雅黑" panose="020B0503020204020204" pitchFamily="34" charset="-122"/>
                        </a:rPr>
                        <a:t>其它</a:t>
                      </a:r>
                      <a:endParaRPr lang="zh-CN" altLang="en-US" sz="1400" b="0" i="0" u="none" strike="noStrike" dirty="0">
                        <a:solidFill>
                          <a:schemeClr val="accent2">
                            <a:lumMod val="50000"/>
                          </a:schemeClr>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1">
                        <a:tint val="20000"/>
                        <a:alpha val="0"/>
                      </a:schemeClr>
                    </a:solidFill>
                  </a:tcPr>
                </a:tc>
                <a:extLst>
                  <a:ext uri="{0D108BD9-81ED-4DB2-BD59-A6C34878D82A}">
                    <a16:rowId xmlns:a16="http://schemas.microsoft.com/office/drawing/2014/main" val="10000"/>
                  </a:ext>
                </a:extLst>
              </a:tr>
            </a:tbl>
          </a:graphicData>
        </a:graphic>
      </p:graphicFrame>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354" y="987574"/>
            <a:ext cx="2424124" cy="486083"/>
          </a:xfrm>
          <a:prstGeom prst="rect">
            <a:avLst/>
          </a:prstGeom>
        </p:spPr>
      </p:pic>
      <p:sp>
        <p:nvSpPr>
          <p:cNvPr id="2" name="文本框 1"/>
          <p:cNvSpPr txBox="1"/>
          <p:nvPr/>
        </p:nvSpPr>
        <p:spPr>
          <a:xfrm>
            <a:off x="1608574" y="1796646"/>
            <a:ext cx="2302904" cy="369332"/>
          </a:xfrm>
          <a:prstGeom prst="rect">
            <a:avLst/>
          </a:prstGeom>
          <a:noFill/>
        </p:spPr>
        <p:txBody>
          <a:bodyPr wrap="square" rtlCol="0">
            <a:spAutoFit/>
          </a:bodyPr>
          <a:lstStyle/>
          <a:p>
            <a:r>
              <a:rPr lang="zh-CN" altLang="en-US" b="1" dirty="0">
                <a:solidFill>
                  <a:schemeClr val="accent6">
                    <a:lumMod val="75000"/>
                  </a:schemeClr>
                </a:solidFill>
                <a:latin typeface="微软雅黑" panose="020B0503020204020204" pitchFamily="34" charset="-122"/>
                <a:ea typeface="微软雅黑" panose="020B0503020204020204" pitchFamily="34" charset="-122"/>
              </a:rPr>
              <a:t>出租车上下载客点</a:t>
            </a:r>
          </a:p>
        </p:txBody>
      </p:sp>
    </p:spTree>
    <p:extLst>
      <p:ext uri="{BB962C8B-B14F-4D97-AF65-F5344CB8AC3E}">
        <p14:creationId xmlns:p14="http://schemas.microsoft.com/office/powerpoint/2010/main" val="37448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par>
                                <p:cTn id="21" presetID="22" presetClass="entr" presetSubtype="8"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par>
                                <p:cTn id="24" presetID="22" presetClass="entr" presetSubtype="8"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22" presetClass="entr" presetSubtype="8"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par>
                                <p:cTn id="30" presetID="22" presetClass="entr" presetSubtype="8"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par>
                                <p:cTn id="33" presetID="22" presetClass="entr" presetSubtype="1"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up)">
                                      <p:cBhvr>
                                        <p:cTn id="35" dur="500"/>
                                        <p:tgtEl>
                                          <p:spTgt spid="59"/>
                                        </p:tgtEl>
                                      </p:cBhvr>
                                    </p:animEffect>
                                  </p:childTnLst>
                                </p:cTn>
                              </p:par>
                              <p:par>
                                <p:cTn id="36" presetID="22" presetClass="entr" presetSubtype="1" fill="hold" nodeType="with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up)">
                                      <p:cBhvr>
                                        <p:cTn id="38" dur="500"/>
                                        <p:tgtEl>
                                          <p:spTgt spid="61"/>
                                        </p:tgtEl>
                                      </p:cBhvr>
                                    </p:animEffect>
                                  </p:childTnLst>
                                </p:cTn>
                              </p:par>
                              <p:par>
                                <p:cTn id="39" presetID="22" presetClass="entr" presetSubtype="1"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up)">
                                      <p:cBhvr>
                                        <p:cTn id="41" dur="500"/>
                                        <p:tgtEl>
                                          <p:spTgt spid="44"/>
                                        </p:tgtEl>
                                      </p:cBhvr>
                                    </p:animEffect>
                                  </p:childTnLst>
                                </p:cTn>
                              </p:par>
                              <p:par>
                                <p:cTn id="42" presetID="22" presetClass="entr" presetSubtype="1"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up)">
                                      <p:cBhvr>
                                        <p:cTn id="44" dur="500"/>
                                        <p:tgtEl>
                                          <p:spTgt spid="32"/>
                                        </p:tgtEl>
                                      </p:cBhvr>
                                    </p:animEffect>
                                  </p:childTnLst>
                                </p:cTn>
                              </p:par>
                            </p:childTnLst>
                          </p:cTn>
                        </p:par>
                        <p:par>
                          <p:cTn id="45" fill="hold">
                            <p:stCondLst>
                              <p:cond delay="500"/>
                            </p:stCondLst>
                            <p:childTnLst>
                              <p:par>
                                <p:cTn id="46" presetID="10" presetClass="entr" presetSubtype="0" fill="hold" nodeType="afterEffect">
                                  <p:stCondLst>
                                    <p:cond delay="500"/>
                                  </p:stCondLst>
                                  <p:childTnLst>
                                    <p:set>
                                      <p:cBhvr>
                                        <p:cTn id="47" dur="1" fill="hold">
                                          <p:stCondLst>
                                            <p:cond delay="0"/>
                                          </p:stCondLst>
                                        </p:cTn>
                                        <p:tgtEl>
                                          <p:spTgt spid="68"/>
                                        </p:tgtEl>
                                        <p:attrNameLst>
                                          <p:attrName>style.visibility</p:attrName>
                                        </p:attrNameLst>
                                      </p:cBhvr>
                                      <p:to>
                                        <p:strVal val="visible"/>
                                      </p:to>
                                    </p:set>
                                    <p:animEffect transition="in" filter="fade">
                                      <p:cBhvr>
                                        <p:cTn id="48" dur="500"/>
                                        <p:tgtEl>
                                          <p:spTgt spid="68"/>
                                        </p:tgtEl>
                                      </p:cBhvr>
                                    </p:animEffect>
                                  </p:childTnLst>
                                </p:cTn>
                              </p:par>
                            </p:childTnLst>
                          </p:cTn>
                        </p:par>
                        <p:par>
                          <p:cTn id="49" fill="hold">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par>
                          <p:cTn id="53" fill="hold">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699868" y="309885"/>
            <a:ext cx="2537444"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热 点 分 布 图</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0269"/>
            <a:ext cx="6858000" cy="4105777"/>
          </a:xfrm>
          <a:prstGeom prst="rect">
            <a:avLst/>
          </a:prstGeom>
        </p:spPr>
      </p:pic>
      <p:sp>
        <p:nvSpPr>
          <p:cNvPr id="6" name="矩形 5"/>
          <p:cNvSpPr/>
          <p:nvPr/>
        </p:nvSpPr>
        <p:spPr>
          <a:xfrm>
            <a:off x="3039345" y="4738458"/>
            <a:ext cx="3647152" cy="369332"/>
          </a:xfrm>
          <a:prstGeom prst="rect">
            <a:avLst/>
          </a:prstGeom>
          <a:ln w="28575">
            <a:solidFill>
              <a:srgbClr val="FF9966"/>
            </a:solidFill>
          </a:ln>
        </p:spPr>
        <p:txBody>
          <a:bodyPr wrap="none" anchor="ctr">
            <a:spAutoFit/>
          </a:bodyPr>
          <a:lstStyle/>
          <a:p>
            <a:pPr algn="ctr"/>
            <a:r>
              <a:rPr lang="zh-CN" altLang="en-US" b="1" dirty="0">
                <a:solidFill>
                  <a:schemeClr val="accent6">
                    <a:lumMod val="50000"/>
                  </a:schemeClr>
                </a:solidFill>
                <a:latin typeface="微软雅黑" pitchFamily="34" charset="-122"/>
                <a:ea typeface="微软雅黑" pitchFamily="34" charset="-122"/>
              </a:rPr>
              <a:t>热度随红色、黄色、绿色逐渐减弱</a:t>
            </a:r>
          </a:p>
        </p:txBody>
      </p:sp>
    </p:spTree>
    <p:extLst>
      <p:ext uri="{BB962C8B-B14F-4D97-AF65-F5344CB8AC3E}">
        <p14:creationId xmlns:p14="http://schemas.microsoft.com/office/powerpoint/2010/main" val="147058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3015" y="3181219"/>
            <a:ext cx="3344985" cy="1982819"/>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3096" y="4281854"/>
            <a:ext cx="691535" cy="828022"/>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151" y="4045316"/>
            <a:ext cx="520960" cy="623781"/>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5166" y="3959785"/>
            <a:ext cx="342056" cy="409567"/>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61294" y="4315833"/>
            <a:ext cx="404753" cy="353264"/>
          </a:xfrm>
          <a:prstGeom prst="rect">
            <a:avLst/>
          </a:prstGeom>
        </p:spPr>
      </p:pic>
      <p:pic>
        <p:nvPicPr>
          <p:cNvPr id="11" name="图片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07576" y="4619096"/>
            <a:ext cx="543214" cy="474113"/>
          </a:xfrm>
          <a:prstGeom prst="rect">
            <a:avLst/>
          </a:prstGeom>
        </p:spPr>
      </p:pic>
      <p:pic>
        <p:nvPicPr>
          <p:cNvPr id="12" name="图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3306" y="3613268"/>
            <a:ext cx="148626" cy="129719"/>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3276" y="3678127"/>
            <a:ext cx="148626" cy="129719"/>
          </a:xfrm>
          <a:prstGeom prst="rect">
            <a:avLst/>
          </a:prstGeom>
        </p:spPr>
      </p:pic>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52411" y="3807846"/>
            <a:ext cx="148626" cy="129719"/>
          </a:xfrm>
          <a:prstGeom prst="rect">
            <a:avLst/>
          </a:prstGeom>
        </p:spPr>
      </p:pic>
      <p:pic>
        <p:nvPicPr>
          <p:cNvPr id="15" name="图片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28675" y="3885397"/>
            <a:ext cx="148626" cy="129719"/>
          </a:xfrm>
          <a:prstGeom prst="rect">
            <a:avLst/>
          </a:prstGeom>
        </p:spPr>
      </p:pic>
      <p:sp>
        <p:nvSpPr>
          <p:cNvPr id="20" name="文本框 19"/>
          <p:cNvSpPr txBox="1"/>
          <p:nvPr/>
        </p:nvSpPr>
        <p:spPr>
          <a:xfrm>
            <a:off x="3277562" y="268514"/>
            <a:ext cx="3414319"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功能</a:t>
            </a:r>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拥 堵 检 测</a:t>
            </a:r>
          </a:p>
        </p:txBody>
      </p:sp>
      <p:sp>
        <p:nvSpPr>
          <p:cNvPr id="3" name="矩形 2"/>
          <p:cNvSpPr/>
          <p:nvPr/>
        </p:nvSpPr>
        <p:spPr>
          <a:xfrm>
            <a:off x="500757" y="2065863"/>
            <a:ext cx="4347403" cy="2215991"/>
          </a:xfrm>
          <a:prstGeom prst="rect">
            <a:avLst/>
          </a:prstGeom>
        </p:spPr>
        <p:txBody>
          <a:bodyPr wrap="square">
            <a:spAutoFit/>
          </a:bodyPr>
          <a:lstStyle/>
          <a:p>
            <a:pPr marL="285750" lvl="0" indent="-285750">
              <a:buFont typeface="Arial" panose="020B0604020202020204" pitchFamily="34" charset="0"/>
              <a:buChar char="•"/>
            </a:pPr>
            <a:r>
              <a:rPr lang="zh-CN" altLang="zh-CN" kern="0" dirty="0">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kern="0" dirty="0" err="1">
                <a:latin typeface="微软雅黑" panose="020B0503020204020204" pitchFamily="34" charset="-122"/>
                <a:ea typeface="微软雅黑" panose="020B0503020204020204" pitchFamily="34" charset="-122"/>
                <a:cs typeface="Times New Roman" panose="02020603050405020304" pitchFamily="18" charset="0"/>
              </a:rPr>
              <a:t>openstreatmap</a:t>
            </a:r>
            <a:r>
              <a:rPr lang="zh-CN" altLang="zh-CN" kern="0" dirty="0">
                <a:latin typeface="微软雅黑" panose="020B0503020204020204" pitchFamily="34" charset="-122"/>
                <a:ea typeface="微软雅黑" panose="020B0503020204020204" pitchFamily="34" charset="-122"/>
                <a:cs typeface="Times New Roman" panose="02020603050405020304" pitchFamily="18" charset="0"/>
              </a:rPr>
              <a:t>服务提供的路网信息根据路口分割路段，并编号。</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lvl="0"/>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buFont typeface="Arial" panose="020B0604020202020204" pitchFamily="34" charset="0"/>
              <a:buChar char="•"/>
            </a:pP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0" dirty="0">
                <a:latin typeface="微软雅黑" panose="020B0503020204020204" pitchFamily="34" charset="-122"/>
                <a:ea typeface="微软雅黑" panose="020B0503020204020204" pitchFamily="34" charset="-122"/>
                <a:cs typeface="Times New Roman" panose="02020603050405020304" pitchFamily="18" charset="0"/>
              </a:rPr>
              <a:t>将轨迹数据映射到路段上，并统计每个路段不同时段的数量。</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lvl="0"/>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buFont typeface="Arial" panose="020B0604020202020204" pitchFamily="34" charset="0"/>
              <a:buChar char="•"/>
            </a:pPr>
            <a:r>
              <a:rPr lang="zh-CN" altLang="zh-CN" kern="0" dirty="0">
                <a:latin typeface="微软雅黑" panose="020B0503020204020204" pitchFamily="34" charset="-122"/>
                <a:ea typeface="微软雅黑" panose="020B0503020204020204" pitchFamily="34" charset="-122"/>
                <a:cs typeface="Times New Roman" panose="02020603050405020304" pitchFamily="18" charset="0"/>
              </a:rPr>
              <a:t>统计计算每个时段该路段的平均速度。</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p:cNvSpPr/>
          <p:nvPr/>
        </p:nvSpPr>
        <p:spPr>
          <a:xfrm>
            <a:off x="125055" y="1380671"/>
            <a:ext cx="6732945" cy="369332"/>
          </a:xfrm>
          <a:prstGeom prst="rect">
            <a:avLst/>
          </a:prstGeom>
        </p:spPr>
        <p:txBody>
          <a:bodyPr wrap="square">
            <a:spAutoFit/>
          </a:bodyPr>
          <a:lstStyle/>
          <a:p>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思想：</a:t>
            </a:r>
            <a:r>
              <a:rPr lang="zh-CN" altLang="zh-CN" kern="0" dirty="0">
                <a:latin typeface="微软雅黑" panose="020B0503020204020204" pitchFamily="34" charset="-122"/>
                <a:ea typeface="微软雅黑" panose="020B0503020204020204" pitchFamily="34" charset="-122"/>
                <a:cs typeface="Times New Roman" panose="02020603050405020304" pitchFamily="18" charset="0"/>
              </a:rPr>
              <a:t>以一个路段为一个单位进行平均速度和车辆密度的统计。</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9740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5" y="1347614"/>
            <a:ext cx="6854955" cy="3855913"/>
          </a:xfrm>
          <a:prstGeom prst="rect">
            <a:avLst/>
          </a:prstGeom>
        </p:spPr>
      </p:pic>
      <p:sp>
        <p:nvSpPr>
          <p:cNvPr id="7" name="文本框 6"/>
          <p:cNvSpPr txBox="1"/>
          <p:nvPr/>
        </p:nvSpPr>
        <p:spPr>
          <a:xfrm>
            <a:off x="3815499" y="295426"/>
            <a:ext cx="2853508"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拥 堵 路 段 图</a:t>
            </a:r>
          </a:p>
        </p:txBody>
      </p:sp>
      <p:sp>
        <p:nvSpPr>
          <p:cNvPr id="4" name="矩形 3"/>
          <p:cNvSpPr/>
          <p:nvPr/>
        </p:nvSpPr>
        <p:spPr>
          <a:xfrm>
            <a:off x="3699030" y="4659982"/>
            <a:ext cx="3127780" cy="390107"/>
          </a:xfrm>
          <a:prstGeom prst="rect">
            <a:avLst/>
          </a:prstGeom>
          <a:ln w="28575">
            <a:solidFill>
              <a:srgbClr val="FF9966"/>
            </a:solidFill>
          </a:ln>
        </p:spPr>
        <p:txBody>
          <a:bodyPr wrap="none" anchor="ctr">
            <a:spAutoFit/>
          </a:bodyPr>
          <a:lstStyle/>
          <a:p>
            <a:pPr algn="ctr"/>
            <a:r>
              <a:rPr lang="zh-CN" altLang="en-US" sz="1350" b="1" dirty="0">
                <a:solidFill>
                  <a:schemeClr val="accent6">
                    <a:lumMod val="50000"/>
                  </a:schemeClr>
                </a:solidFill>
                <a:latin typeface="微软雅黑" pitchFamily="34" charset="-122"/>
                <a:ea typeface="微软雅黑" pitchFamily="34" charset="-122"/>
              </a:rPr>
              <a:t>拥堵程度随红色、黄色、绿色逐渐减弱</a:t>
            </a: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03079" y="2565479"/>
            <a:ext cx="220753" cy="220753"/>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0145" y="2483572"/>
            <a:ext cx="220753" cy="220753"/>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6506" y="2124369"/>
            <a:ext cx="220753" cy="220753"/>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6208" y="3413068"/>
            <a:ext cx="220753" cy="220753"/>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9143" y="2991170"/>
            <a:ext cx="220753" cy="220753"/>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5581" y="3467705"/>
            <a:ext cx="220753" cy="220753"/>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596" y="2817712"/>
            <a:ext cx="220753" cy="220753"/>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0691" y="3219899"/>
            <a:ext cx="220753" cy="220753"/>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843" y="3647215"/>
            <a:ext cx="220753" cy="220753"/>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684" y="2787774"/>
            <a:ext cx="220753" cy="220753"/>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7972" y="2836629"/>
            <a:ext cx="220753" cy="220753"/>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4197" y="3420047"/>
            <a:ext cx="220753" cy="220753"/>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5976" y="3026200"/>
            <a:ext cx="220753" cy="220753"/>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6800" y="1895881"/>
            <a:ext cx="220753" cy="220753"/>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8318" y="3070768"/>
            <a:ext cx="220753" cy="220753"/>
          </a:xfrm>
          <a:prstGeom prst="rect">
            <a:avLst/>
          </a:prstGeom>
        </p:spPr>
      </p:pic>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6424" y="2593949"/>
            <a:ext cx="220753" cy="220753"/>
          </a:xfrm>
          <a:prstGeom prst="rect">
            <a:avLst/>
          </a:prstGeom>
        </p:spPr>
      </p:pic>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9143" y="3219899"/>
            <a:ext cx="220753" cy="220753"/>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81067" y="2059743"/>
            <a:ext cx="220753" cy="220753"/>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3669" y="2097473"/>
            <a:ext cx="220753" cy="220753"/>
          </a:xfrm>
          <a:prstGeom prst="rect">
            <a:avLst/>
          </a:prstGeom>
        </p:spPr>
      </p:pic>
    </p:spTree>
    <p:extLst>
      <p:ext uri="{BB962C8B-B14F-4D97-AF65-F5344CB8AC3E}">
        <p14:creationId xmlns:p14="http://schemas.microsoft.com/office/powerpoint/2010/main" val="272989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437469" y="2030036"/>
            <a:ext cx="2274731" cy="2036954"/>
          </a:xfrm>
          <a:prstGeom prst="rect">
            <a:avLst/>
          </a:prstGeom>
          <a:ln>
            <a:noFill/>
          </a:ln>
          <a:effectLst>
            <a:outerShdw blurRad="190500" algn="tl" rotWithShape="0">
              <a:srgbClr val="000000">
                <a:alpha val="70000"/>
              </a:srgbClr>
            </a:outerShdw>
          </a:effectLst>
        </p:spPr>
      </p:pic>
      <p:graphicFrame>
        <p:nvGraphicFramePr>
          <p:cNvPr id="5" name="图表 4"/>
          <p:cNvGraphicFramePr/>
          <p:nvPr>
            <p:extLst>
              <p:ext uri="{D42A27DB-BD31-4B8C-83A1-F6EECF244321}">
                <p14:modId xmlns:p14="http://schemas.microsoft.com/office/powerpoint/2010/main" val="1335169894"/>
              </p:ext>
            </p:extLst>
          </p:nvPr>
        </p:nvGraphicFramePr>
        <p:xfrm>
          <a:off x="459204" y="529990"/>
          <a:ext cx="2367110" cy="23623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3081766329"/>
              </p:ext>
            </p:extLst>
          </p:nvPr>
        </p:nvGraphicFramePr>
        <p:xfrm>
          <a:off x="528328" y="2827771"/>
          <a:ext cx="2295228" cy="2129022"/>
        </p:xfrm>
        <a:graphic>
          <a:graphicData uri="http://schemas.openxmlformats.org/drawingml/2006/chart">
            <c:chart xmlns:c="http://schemas.openxmlformats.org/drawingml/2006/chart" xmlns:r="http://schemas.openxmlformats.org/officeDocument/2006/relationships" r:id="rId5"/>
          </a:graphicData>
        </a:graphic>
      </p:graphicFrame>
      <p:sp>
        <p:nvSpPr>
          <p:cNvPr id="17" name="文本框 16"/>
          <p:cNvSpPr txBox="1"/>
          <p:nvPr/>
        </p:nvSpPr>
        <p:spPr>
          <a:xfrm>
            <a:off x="2857471" y="2541518"/>
            <a:ext cx="1512168" cy="307777"/>
          </a:xfrm>
          <a:prstGeom prst="rect">
            <a:avLst/>
          </a:prstGeom>
          <a:noFill/>
        </p:spPr>
        <p:txBody>
          <a:bodyPr wrap="square" rtlCol="0">
            <a:spAutoFit/>
          </a:bodyPr>
          <a:lstStyle/>
          <a:p>
            <a:r>
              <a:rPr lang="zh-CN" altLang="en-US" sz="1400" dirty="0">
                <a:solidFill>
                  <a:schemeClr val="accent6">
                    <a:lumMod val="50000"/>
                  </a:schemeClr>
                </a:solidFill>
                <a:latin typeface="微软雅黑" panose="020B0503020204020204" pitchFamily="34" charset="-122"/>
                <a:ea typeface="微软雅黑" panose="020B0503020204020204" pitchFamily="34" charset="-122"/>
              </a:rPr>
              <a:t>直方图距离公式</a:t>
            </a:r>
          </a:p>
        </p:txBody>
      </p:sp>
      <p:sp>
        <p:nvSpPr>
          <p:cNvPr id="12" name="圆角矩形 11"/>
          <p:cNvSpPr/>
          <p:nvPr/>
        </p:nvSpPr>
        <p:spPr>
          <a:xfrm>
            <a:off x="5493824" y="2827771"/>
            <a:ext cx="81010" cy="494351"/>
          </a:xfrm>
          <a:prstGeom prst="roundRect">
            <a:avLst/>
          </a:prstGeom>
          <a:solidFill>
            <a:srgbClr val="FF0000"/>
          </a:solidFill>
          <a:ln w="25400"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右箭头 1"/>
          <p:cNvSpPr>
            <a:spLocks noChangeArrowheads="1"/>
          </p:cNvSpPr>
          <p:nvPr/>
        </p:nvSpPr>
        <p:spPr bwMode="auto">
          <a:xfrm>
            <a:off x="2925301" y="2884173"/>
            <a:ext cx="1291609" cy="328681"/>
          </a:xfrm>
          <a:prstGeom prst="rightArrow">
            <a:avLst>
              <a:gd name="adj1" fmla="val 50000"/>
              <a:gd name="adj2" fmla="val 49890"/>
            </a:avLst>
          </a:prstGeom>
          <a:solidFill>
            <a:srgbClr val="EE9065"/>
          </a:solidFill>
          <a:ln>
            <a:noFill/>
          </a:ln>
        </p:spPr>
        <p:txBody>
          <a:bodyPr anchor="ctr"/>
          <a:lstStyle/>
          <a:p>
            <a:pPr algn="ctr"/>
            <a:endParaRPr lang="zh-CN" altLang="zh-CN" sz="1350">
              <a:solidFill>
                <a:srgbClr val="FFFFFF"/>
              </a:solidFill>
              <a:latin typeface="宋体" panose="02010600030101010101" pitchFamily="2" charset="-122"/>
              <a:sym typeface="宋体" panose="02010600030101010101" pitchFamily="2" charset="-122"/>
            </a:endParaRPr>
          </a:p>
        </p:txBody>
      </p:sp>
      <p:sp>
        <p:nvSpPr>
          <p:cNvPr id="14" name="文本框 13"/>
          <p:cNvSpPr txBox="1"/>
          <p:nvPr/>
        </p:nvSpPr>
        <p:spPr>
          <a:xfrm>
            <a:off x="4224284" y="299157"/>
            <a:ext cx="2274731" cy="46166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异 常 检 测</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9490" y="3264247"/>
            <a:ext cx="1397420" cy="887058"/>
          </a:xfrm>
          <a:prstGeom prst="rect">
            <a:avLst/>
          </a:prstGeom>
        </p:spPr>
      </p:pic>
    </p:spTree>
    <p:extLst>
      <p:ext uri="{BB962C8B-B14F-4D97-AF65-F5344CB8AC3E}">
        <p14:creationId xmlns:p14="http://schemas.microsoft.com/office/powerpoint/2010/main" val="20014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8" grpId="0">
        <p:bldAsOne/>
      </p:bldGraphic>
      <p:bldP spid="17" grpId="0"/>
      <p:bldP spid="12" grpId="0" animBg="1"/>
      <p:bldP spid="13" grpId="0" animBg="1"/>
    </p:bldLst>
  </p:timing>
</p:sld>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4091</TotalTime>
  <Words>1073</Words>
  <Application>Microsoft Office PowerPoint</Application>
  <PresentationFormat>Custom</PresentationFormat>
  <Paragraphs>137</Paragraphs>
  <Slides>16</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 Unicode MS</vt:lpstr>
      <vt:lpstr>宋体</vt:lpstr>
      <vt:lpstr>微软雅黑</vt:lpstr>
      <vt:lpstr>迷你简卡通</vt:lpstr>
      <vt:lpstr>黑体</vt:lpstr>
      <vt:lpstr>Arial</vt:lpstr>
      <vt:lpstr>Calibri</vt:lpstr>
      <vt:lpstr>Calibri Light</vt:lpstr>
      <vt:lpstr>Showcard Gothic</vt:lpstr>
      <vt:lpstr>2_Office 主题​​</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Sicong Wang Sr.</cp:lastModifiedBy>
  <cp:revision>349</cp:revision>
  <dcterms:created xsi:type="dcterms:W3CDTF">2014-10-13T16:34:00Z</dcterms:created>
  <dcterms:modified xsi:type="dcterms:W3CDTF">2020-10-18T02:14:44Z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2052-10.1.0.5400</vt:lpwstr>
  </property>
</Properties>
</file>